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Lst>
  <p:sldSz cy="6858000" cx="9144000"/>
  <p:notesSz cx="6858000" cy="9144000"/>
  <p:embeddedFontLst>
    <p:embeddedFont>
      <p:font typeface="Economica"/>
      <p:regular r:id="rId55"/>
      <p:bold r:id="rId56"/>
      <p:italic r:id="rId57"/>
      <p:boldItalic r:id="rId58"/>
    </p:embeddedFont>
    <p:embeddedFont>
      <p:font typeface="Roboto"/>
      <p:regular r:id="rId59"/>
      <p:bold r:id="rId60"/>
      <p:italic r:id="rId61"/>
      <p:boldItalic r:id="rId62"/>
    </p:embeddedFont>
    <p:embeddedFont>
      <p:font typeface="Open Sans"/>
      <p:regular r:id="rId63"/>
      <p:bold r:id="rId64"/>
      <p:italic r:id="rId65"/>
      <p:boldItalic r:id="rId6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62" Type="http://schemas.openxmlformats.org/officeDocument/2006/relationships/font" Target="fonts/Roboto-boldItalic.fntdata"/><Relationship Id="rId61" Type="http://schemas.openxmlformats.org/officeDocument/2006/relationships/font" Target="fonts/Roboto-italic.fntdata"/><Relationship Id="rId20" Type="http://schemas.openxmlformats.org/officeDocument/2006/relationships/slide" Target="slides/slide16.xml"/><Relationship Id="rId64" Type="http://schemas.openxmlformats.org/officeDocument/2006/relationships/font" Target="fonts/OpenSans-bold.fntdata"/><Relationship Id="rId63" Type="http://schemas.openxmlformats.org/officeDocument/2006/relationships/font" Target="fonts/OpenSans-regular.fntdata"/><Relationship Id="rId22" Type="http://schemas.openxmlformats.org/officeDocument/2006/relationships/slide" Target="slides/slide18.xml"/><Relationship Id="rId66" Type="http://schemas.openxmlformats.org/officeDocument/2006/relationships/font" Target="fonts/OpenSans-boldItalic.fntdata"/><Relationship Id="rId21" Type="http://schemas.openxmlformats.org/officeDocument/2006/relationships/slide" Target="slides/slide17.xml"/><Relationship Id="rId65" Type="http://schemas.openxmlformats.org/officeDocument/2006/relationships/font" Target="fonts/OpenSans-italic.fntdata"/><Relationship Id="rId24" Type="http://schemas.openxmlformats.org/officeDocument/2006/relationships/slide" Target="slides/slide20.xml"/><Relationship Id="rId23" Type="http://schemas.openxmlformats.org/officeDocument/2006/relationships/slide" Target="slides/slide19.xml"/><Relationship Id="rId60" Type="http://schemas.openxmlformats.org/officeDocument/2006/relationships/font" Target="fonts/Roboto-bold.fntdata"/><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font" Target="fonts/Economica-regular.fntdata"/><Relationship Id="rId10" Type="http://schemas.openxmlformats.org/officeDocument/2006/relationships/slide" Target="slides/slide6.xml"/><Relationship Id="rId54" Type="http://schemas.openxmlformats.org/officeDocument/2006/relationships/slide" Target="slides/slide50.xml"/><Relationship Id="rId13" Type="http://schemas.openxmlformats.org/officeDocument/2006/relationships/slide" Target="slides/slide9.xml"/><Relationship Id="rId57" Type="http://schemas.openxmlformats.org/officeDocument/2006/relationships/font" Target="fonts/Economica-italic.fntdata"/><Relationship Id="rId12" Type="http://schemas.openxmlformats.org/officeDocument/2006/relationships/slide" Target="slides/slide8.xml"/><Relationship Id="rId56" Type="http://schemas.openxmlformats.org/officeDocument/2006/relationships/font" Target="fonts/Economica-bold.fntdata"/><Relationship Id="rId15" Type="http://schemas.openxmlformats.org/officeDocument/2006/relationships/slide" Target="slides/slide11.xml"/><Relationship Id="rId59" Type="http://schemas.openxmlformats.org/officeDocument/2006/relationships/font" Target="fonts/Roboto-regular.fntdata"/><Relationship Id="rId14" Type="http://schemas.openxmlformats.org/officeDocument/2006/relationships/slide" Target="slides/slide10.xml"/><Relationship Id="rId58" Type="http://schemas.openxmlformats.org/officeDocument/2006/relationships/font" Target="fonts/Economica-boldItalic.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png>
</file>

<file path=ppt/media/image13.jpg>
</file>

<file path=ppt/media/image14.png>
</file>

<file path=ppt/media/image15.jpg>
</file>

<file path=ppt/media/image16.jpg>
</file>

<file path=ppt/media/image17.png>
</file>

<file path=ppt/media/image18.png>
</file>

<file path=ppt/media/image19.png>
</file>

<file path=ppt/media/image2.png>
</file>

<file path=ppt/media/image20.png>
</file>

<file path=ppt/media/image21.gif>
</file>

<file path=ppt/media/image22.png>
</file>

<file path=ppt/media/image23.jpg>
</file>

<file path=ppt/media/image24.gif>
</file>

<file path=ppt/media/image25.jp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912edc8b67_0_6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912edc8b67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8fbd187a7f_1_4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g8fbd187a7f_1_4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881fee60a1_0_1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g881fee60a1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94740c4cc1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 name="Google Shape;168;g94740c4cc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94740c4cc1_0_1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g94740c4cc1_0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94740c4cc1_0_2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g94740c4cc1_0_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94740c4cc1_0_3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4" name="Google Shape;204;g94740c4cc1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910f2876ab_0_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g910f2876ab_0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9476aa7215_4_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g9476aa7215_4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881c56d168_2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1" name="Google Shape;251;g881c56d168_2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87fc448515_0_1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87fc44851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881fee60a1_0_3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0" name="Google Shape;260;g881fee60a1_0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881c56d168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1" name="Google Shape;271;g881c56d16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9476aa7215_4_1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2" name="Google Shape;282;g9476aa7215_4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8800507a97_0_10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4" name="Google Shape;294;g8800507a97_0_1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9476aa6ff3_0_2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2" name="Google Shape;302;g9476aa6ff3_0_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9476aa7215_3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9476aa7215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9476aa7215_4_3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6" name="Google Shape;316;g9476aa7215_4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9476aa7215_10_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5" name="Google Shape;325;g9476aa7215_1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9476aa7215_4_3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6" name="Google Shape;336;g9476aa7215_4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9476aa7215_10_1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7" name="Google Shape;347;g9476aa7215_10_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912edc8b67_0_6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912edc8b67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912edc8b67_0_7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912edc8b67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881c56d168_0_1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3" name="Google Shape;363;g881c56d168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94740c4cc1_0_16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9" name="Google Shape;389;g94740c4cc1_0_1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g91a1369845_0_10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9" name="Google Shape;399;g91a1369845_0_1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912edc8b67_0_7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912edc8b67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94740c4cc1_0_4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94740c4cc1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7" name="Shape 417"/>
        <p:cNvGrpSpPr/>
        <p:nvPr/>
      </p:nvGrpSpPr>
      <p:grpSpPr>
        <a:xfrm>
          <a:off x="0" y="0"/>
          <a:ext cx="0" cy="0"/>
          <a:chOff x="0" y="0"/>
          <a:chExt cx="0" cy="0"/>
        </a:xfrm>
      </p:grpSpPr>
      <p:sp>
        <p:nvSpPr>
          <p:cNvPr id="418" name="Google Shape;418;g94740c4cc1_0_5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9" name="Google Shape;419;g94740c4cc1_0_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6" name="Shape 426"/>
        <p:cNvGrpSpPr/>
        <p:nvPr/>
      </p:nvGrpSpPr>
      <p:grpSpPr>
        <a:xfrm>
          <a:off x="0" y="0"/>
          <a:ext cx="0" cy="0"/>
          <a:chOff x="0" y="0"/>
          <a:chExt cx="0" cy="0"/>
        </a:xfrm>
      </p:grpSpPr>
      <p:sp>
        <p:nvSpPr>
          <p:cNvPr id="427" name="Google Shape;427;g94740c4cc1_0_5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8" name="Google Shape;428;g94740c4cc1_0_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 name="Shape 437"/>
        <p:cNvGrpSpPr/>
        <p:nvPr/>
      </p:nvGrpSpPr>
      <p:grpSpPr>
        <a:xfrm>
          <a:off x="0" y="0"/>
          <a:ext cx="0" cy="0"/>
          <a:chOff x="0" y="0"/>
          <a:chExt cx="0" cy="0"/>
        </a:xfrm>
      </p:grpSpPr>
      <p:sp>
        <p:nvSpPr>
          <p:cNvPr id="438" name="Google Shape;438;g94740c4cc1_0_6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9" name="Google Shape;439;g94740c4cc1_0_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94740c4cc1_0_7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0" name="Google Shape;450;g94740c4cc1_0_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9476aa7215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 name="Google Shape;82;g9476aa7215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94740c4cc1_0_8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1" name="Google Shape;461;g94740c4cc1_0_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94740c4cc1_0_10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6" name="Google Shape;476;g94740c4cc1_0_1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94740c4cc1_0_11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8" name="Google Shape;488;g94740c4cc1_0_1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912edc8b67_0_8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912edc8b67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912edc8b67_0_1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1" name="Google Shape;501;g912edc8b67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9476aa6ff3_0_1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7" name="Google Shape;527;g9476aa6ff3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926e897d61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7" name="Google Shape;537;g926e897d6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9476aa6ff3_2_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4" name="Google Shape;544;g9476aa6ff3_2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912edc8b67_0_3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53" name="Google Shape;553;g912edc8b67_0_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912edc8b67_0_8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3" name="Google Shape;563;g912edc8b67_0_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881fee60a1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g881fee60a1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9476aa7215_13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5" name="Google Shape;575;g9476aa7215_13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9476aa7215_0_1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g9476aa7215_0_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9476aa7215_0_1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9476aa721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8fbd187a7f_1_6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g8fbd187a7f_1_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9476aa6ff3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g9476aa6ff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SzPts val="1100"/>
              <a:buFont typeface="Arial"/>
              <a:buNone/>
            </a:pPr>
            <a:r>
              <a:t/>
            </a:r>
            <a:endParaRPr b="0" i="0" sz="1100" u="none" cap="none" strike="noStrike"/>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992767"/>
            <a:ext cx="8520600" cy="27369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3778833"/>
            <a:ext cx="8520600" cy="1056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474833"/>
            <a:ext cx="8520600" cy="26181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4202967"/>
            <a:ext cx="8520600" cy="17343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867800"/>
            <a:ext cx="8520600" cy="1122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536633"/>
            <a:ext cx="8520600" cy="4555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740800"/>
            <a:ext cx="2808000" cy="1007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852800"/>
            <a:ext cx="2808000" cy="4239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600200"/>
            <a:ext cx="6367800" cy="54543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67"/>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644233"/>
            <a:ext cx="4045200" cy="19764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3737433"/>
            <a:ext cx="4045200" cy="1646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965433"/>
            <a:ext cx="3837000" cy="49269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5640767"/>
            <a:ext cx="5998800" cy="80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hyperlink" Target="https://github.com/dphi-official/Deep_Learning_Bootcamp/blob/master/Linear_Regression/Linear_Regression_with_tf_keras_Beginners.ipynb" TargetMode="Externa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8.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14.png"/><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hyperlink" Target="http://www.youtube.com/watch?v=ER2It2mIagI" TargetMode="External"/><Relationship Id="rId4" Type="http://schemas.openxmlformats.org/officeDocument/2006/relationships/image" Target="../media/image15.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hyperlink" Target="http://www.youtube.com/watch?v=aircAruvnKk" TargetMode="External"/><Relationship Id="rId4" Type="http://schemas.openxmlformats.org/officeDocument/2006/relationships/image" Target="../media/image13.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 Id="rId3" Type="http://schemas.openxmlformats.org/officeDocument/2006/relationships/image" Target="../media/image1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 Id="rId3" Type="http://schemas.openxmlformats.org/officeDocument/2006/relationships/image" Target="../media/image1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 Id="rId3" Type="http://schemas.openxmlformats.org/officeDocument/2006/relationships/hyperlink" Target="http://www.youtube.com/watch?v=wL17g67vU88" TargetMode="External"/><Relationship Id="rId4" Type="http://schemas.openxmlformats.org/officeDocument/2006/relationships/image" Target="../media/image16.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6.xml"/><Relationship Id="rId3" Type="http://schemas.openxmlformats.org/officeDocument/2006/relationships/image" Target="../media/image17.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1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 Id="rId3" Type="http://schemas.openxmlformats.org/officeDocument/2006/relationships/image" Target="../media/image1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9.xml"/><Relationship Id="rId3" Type="http://schemas.openxmlformats.org/officeDocument/2006/relationships/image" Target="../media/image18.png"/><Relationship Id="rId4" Type="http://schemas.openxmlformats.org/officeDocument/2006/relationships/image" Target="../media/image1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0.xml"/><Relationship Id="rId3" Type="http://schemas.openxmlformats.org/officeDocument/2006/relationships/image" Target="../media/image18.png"/><Relationship Id="rId4" Type="http://schemas.openxmlformats.org/officeDocument/2006/relationships/image" Target="../media/image21.gif"/><Relationship Id="rId5" Type="http://schemas.openxmlformats.org/officeDocument/2006/relationships/image" Target="../media/image20.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1.xml"/><Relationship Id="rId3" Type="http://schemas.openxmlformats.org/officeDocument/2006/relationships/image" Target="../media/image26.png"/><Relationship Id="rId4" Type="http://schemas.openxmlformats.org/officeDocument/2006/relationships/image" Target="../media/image27.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 Id="rId3" Type="http://schemas.openxmlformats.org/officeDocument/2006/relationships/image" Target="../media/image24.gi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5.xml"/><Relationship Id="rId3" Type="http://schemas.openxmlformats.org/officeDocument/2006/relationships/image" Target="../media/image18.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6.xml"/><Relationship Id="rId3" Type="http://schemas.openxmlformats.org/officeDocument/2006/relationships/hyperlink" Target="http://www.youtube.com/watch?v=XE3krf3CQls" TargetMode="External"/><Relationship Id="rId4" Type="http://schemas.openxmlformats.org/officeDocument/2006/relationships/image" Target="../media/image25.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7.xml"/><Relationship Id="rId3" Type="http://schemas.openxmlformats.org/officeDocument/2006/relationships/hyperlink" Target="http://www.youtube.com/watch?v=tIeHLnjs5U8" TargetMode="External"/><Relationship Id="rId4" Type="http://schemas.openxmlformats.org/officeDocument/2006/relationships/image" Target="../media/image23.jp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8.xml"/><Relationship Id="rId3" Type="http://schemas.openxmlformats.org/officeDocument/2006/relationships/image" Target="../media/image18.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9.xml"/><Relationship Id="rId3" Type="http://schemas.openxmlformats.org/officeDocument/2006/relationships/image" Target="../media/image22.png"/><Relationship Id="rId4" Type="http://schemas.openxmlformats.org/officeDocument/2006/relationships/hyperlink" Target="https://docs.google.com/presentation/d/1MdDc4LV6koLabzwoyiwDoFCJJb4_eRVqV_TPfaMQBWQ/edit?usp=sharin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hyperlink" Target="http://www.youtube.com/watch?v=HJiP4f-1_UY" TargetMode="External"/><Relationship Id="rId4" Type="http://schemas.openxmlformats.org/officeDocument/2006/relationships/image" Target="../media/image1.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0.xml"/><Relationship Id="rId3" Type="http://schemas.openxmlformats.org/officeDocument/2006/relationships/image" Target="../media/image22.png"/><Relationship Id="rId4" Type="http://schemas.openxmlformats.org/officeDocument/2006/relationships/hyperlink" Target="https://discuss.dphi.tech/t/day-1-introduction-to-deep-learning/685"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5" name="Google Shape;55;p13"/>
          <p:cNvCxnSpPr/>
          <p:nvPr/>
        </p:nvCxnSpPr>
        <p:spPr>
          <a:xfrm flipH="1" rot="10800000">
            <a:off x="84450" y="8491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6" name="Google Shape;56;p13"/>
          <p:cNvSpPr/>
          <p:nvPr/>
        </p:nvSpPr>
        <p:spPr>
          <a:xfrm>
            <a:off x="-12475" y="6114475"/>
            <a:ext cx="9156600" cy="7815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txBox="1"/>
          <p:nvPr/>
        </p:nvSpPr>
        <p:spPr>
          <a:xfrm>
            <a:off x="812350" y="1929213"/>
            <a:ext cx="7663500" cy="11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latin typeface="Open Sans"/>
                <a:ea typeface="Open Sans"/>
                <a:cs typeface="Open Sans"/>
                <a:sym typeface="Open Sans"/>
              </a:rPr>
              <a:t>Welcome to Deep Learning</a:t>
            </a:r>
            <a:endParaRPr b="1" sz="3400">
              <a:latin typeface="Open Sans"/>
              <a:ea typeface="Open Sans"/>
              <a:cs typeface="Open Sans"/>
              <a:sym typeface="Open Sans"/>
            </a:endParaRPr>
          </a:p>
          <a:p>
            <a:pPr indent="0" lvl="0" marL="0" rtl="0" algn="ctr">
              <a:spcBef>
                <a:spcPts val="0"/>
              </a:spcBef>
              <a:spcAft>
                <a:spcPts val="0"/>
              </a:spcAft>
              <a:buNone/>
            </a:pPr>
            <a:r>
              <a:rPr b="1" lang="en" sz="3400">
                <a:latin typeface="Open Sans"/>
                <a:ea typeface="Open Sans"/>
                <a:cs typeface="Open Sans"/>
                <a:sym typeface="Open Sans"/>
              </a:rPr>
              <a:t> Online Bootcamp</a:t>
            </a:r>
            <a:endParaRPr b="1" sz="3400">
              <a:latin typeface="Open Sans"/>
              <a:ea typeface="Open Sans"/>
              <a:cs typeface="Open Sans"/>
              <a:sym typeface="Open Sans"/>
            </a:endParaRPr>
          </a:p>
        </p:txBody>
      </p:sp>
      <p:pic>
        <p:nvPicPr>
          <p:cNvPr id="58" name="Google Shape;58;p13"/>
          <p:cNvPicPr preferRelativeResize="0"/>
          <p:nvPr/>
        </p:nvPicPr>
        <p:blipFill>
          <a:blip r:embed="rId3">
            <a:alphaModFix/>
          </a:blip>
          <a:stretch>
            <a:fillRect/>
          </a:stretch>
        </p:blipFill>
        <p:spPr>
          <a:xfrm>
            <a:off x="2840341" y="4329500"/>
            <a:ext cx="3463325" cy="1039000"/>
          </a:xfrm>
          <a:prstGeom prst="rect">
            <a:avLst/>
          </a:prstGeom>
          <a:noFill/>
          <a:ln>
            <a:noFill/>
          </a:ln>
        </p:spPr>
      </p:pic>
      <p:sp>
        <p:nvSpPr>
          <p:cNvPr id="59" name="Google Shape;59;p13"/>
          <p:cNvSpPr txBox="1"/>
          <p:nvPr/>
        </p:nvSpPr>
        <p:spPr>
          <a:xfrm>
            <a:off x="663250" y="3325097"/>
            <a:ext cx="7961700" cy="97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solidFill>
                  <a:srgbClr val="666666"/>
                </a:solidFill>
                <a:latin typeface="Open Sans"/>
                <a:ea typeface="Open Sans"/>
                <a:cs typeface="Open Sans"/>
                <a:sym typeface="Open Sans"/>
              </a:rPr>
              <a:t>Working of Neural Network</a:t>
            </a:r>
            <a:endParaRPr b="1" sz="3400">
              <a:solidFill>
                <a:srgbClr val="666666"/>
              </a:solidFill>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143" name="Shape 143"/>
        <p:cNvGrpSpPr/>
        <p:nvPr/>
      </p:nvGrpSpPr>
      <p:grpSpPr>
        <a:xfrm>
          <a:off x="0" y="0"/>
          <a:ext cx="0" cy="0"/>
          <a:chOff x="0" y="0"/>
          <a:chExt cx="0" cy="0"/>
        </a:xfrm>
      </p:grpSpPr>
      <p:sp>
        <p:nvSpPr>
          <p:cNvPr id="144" name="Google Shape;144;p22"/>
          <p:cNvSpPr txBox="1"/>
          <p:nvPr/>
        </p:nvSpPr>
        <p:spPr>
          <a:xfrm>
            <a:off x="651150" y="3061850"/>
            <a:ext cx="7675500" cy="59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FFFFFF"/>
                </a:solidFill>
                <a:latin typeface="Open Sans"/>
                <a:ea typeface="Open Sans"/>
                <a:cs typeface="Open Sans"/>
                <a:sym typeface="Open Sans"/>
              </a:rPr>
              <a:t>Neural Network Architecture</a:t>
            </a:r>
            <a:endParaRPr sz="3000">
              <a:solidFill>
                <a:srgbClr val="FFFFFF"/>
              </a:solidFill>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50" name="Google Shape;150;p2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51" name="Google Shape;151;p23"/>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Neural Network: Architecture</a:t>
            </a:r>
            <a:endParaRPr sz="4800">
              <a:solidFill>
                <a:srgbClr val="434343"/>
              </a:solidFill>
              <a:latin typeface="Economica"/>
              <a:ea typeface="Economica"/>
              <a:cs typeface="Economica"/>
              <a:sym typeface="Economica"/>
            </a:endParaRPr>
          </a:p>
        </p:txBody>
      </p:sp>
      <p:sp>
        <p:nvSpPr>
          <p:cNvPr id="152" name="Google Shape;152;p23"/>
          <p:cNvSpPr txBox="1"/>
          <p:nvPr/>
        </p:nvSpPr>
        <p:spPr>
          <a:xfrm>
            <a:off x="229200" y="1120213"/>
            <a:ext cx="8685600" cy="49527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SzPts val="2000"/>
              <a:buFont typeface="Open Sans"/>
              <a:buChar char="●"/>
            </a:pPr>
            <a:r>
              <a:rPr lang="en" sz="2000">
                <a:latin typeface="Open Sans"/>
                <a:ea typeface="Open Sans"/>
                <a:cs typeface="Open Sans"/>
                <a:sym typeface="Open Sans"/>
              </a:rPr>
              <a:t>Neural Networks are complex structures made of artificial neurons that can take in multiple inputs to produce a single output.</a:t>
            </a:r>
            <a:endParaRPr sz="2000">
              <a:latin typeface="Open Sans"/>
              <a:ea typeface="Open Sans"/>
              <a:cs typeface="Open Sans"/>
              <a:sym typeface="Open Sans"/>
            </a:endParaRPr>
          </a:p>
          <a:p>
            <a:pPr indent="-355600" lvl="0" marL="457200" rtl="0" algn="l">
              <a:lnSpc>
                <a:spcPct val="115000"/>
              </a:lnSpc>
              <a:spcBef>
                <a:spcPts val="0"/>
              </a:spcBef>
              <a:spcAft>
                <a:spcPts val="0"/>
              </a:spcAft>
              <a:buSzPts val="2000"/>
              <a:buFont typeface="Open Sans"/>
              <a:buChar char="●"/>
            </a:pPr>
            <a:r>
              <a:rPr lang="en" sz="2000">
                <a:latin typeface="Open Sans"/>
                <a:ea typeface="Open Sans"/>
                <a:cs typeface="Open Sans"/>
                <a:sym typeface="Open Sans"/>
              </a:rPr>
              <a:t>This is the primary job of a Neural Network</a:t>
            </a:r>
            <a:endParaRPr sz="2000">
              <a:latin typeface="Open Sans"/>
              <a:ea typeface="Open Sans"/>
              <a:cs typeface="Open Sans"/>
              <a:sym typeface="Open Sans"/>
            </a:endParaRPr>
          </a:p>
          <a:p>
            <a:pPr indent="-355600" lvl="0" marL="457200" rtl="0" algn="l">
              <a:lnSpc>
                <a:spcPct val="115000"/>
              </a:lnSpc>
              <a:spcBef>
                <a:spcPts val="0"/>
              </a:spcBef>
              <a:spcAft>
                <a:spcPts val="0"/>
              </a:spcAft>
              <a:buSzPts val="2000"/>
              <a:buFont typeface="Open Sans"/>
              <a:buChar char="●"/>
            </a:pPr>
            <a:r>
              <a:rPr lang="en" sz="2000">
                <a:latin typeface="Open Sans"/>
                <a:ea typeface="Open Sans"/>
                <a:cs typeface="Open Sans"/>
                <a:sym typeface="Open Sans"/>
              </a:rPr>
              <a:t>Simple terms, to transform input into a meaningful output</a:t>
            </a:r>
            <a:endParaRPr sz="2000">
              <a:latin typeface="Open Sans"/>
              <a:ea typeface="Open Sans"/>
              <a:cs typeface="Open Sans"/>
              <a:sym typeface="Open Sans"/>
            </a:endParaRPr>
          </a:p>
          <a:p>
            <a:pPr indent="-355600" lvl="0" marL="457200" rtl="0" algn="l">
              <a:lnSpc>
                <a:spcPct val="115000"/>
              </a:lnSpc>
              <a:spcBef>
                <a:spcPts val="0"/>
              </a:spcBef>
              <a:spcAft>
                <a:spcPts val="0"/>
              </a:spcAft>
              <a:buSzPts val="2000"/>
              <a:buFont typeface="Open Sans"/>
              <a:buChar char="●"/>
            </a:pPr>
            <a:r>
              <a:rPr lang="en" sz="2000">
                <a:latin typeface="Open Sans"/>
                <a:ea typeface="Open Sans"/>
                <a:cs typeface="Open Sans"/>
                <a:sym typeface="Open Sans"/>
              </a:rPr>
              <a:t>NN consists of an input and output layer with one or more hidden layers.</a:t>
            </a:r>
            <a:endParaRPr sz="20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latin typeface="Open Sans"/>
              <a:ea typeface="Open Sans"/>
              <a:cs typeface="Open Sans"/>
              <a:sym typeface="Open Sans"/>
            </a:endParaRPr>
          </a:p>
        </p:txBody>
      </p:sp>
      <p:pic>
        <p:nvPicPr>
          <p:cNvPr id="153" name="Google Shape;153;p23"/>
          <p:cNvPicPr preferRelativeResize="0"/>
          <p:nvPr/>
        </p:nvPicPr>
        <p:blipFill>
          <a:blip r:embed="rId3">
            <a:alphaModFix/>
          </a:blip>
          <a:stretch>
            <a:fillRect/>
          </a:stretch>
        </p:blipFill>
        <p:spPr>
          <a:xfrm>
            <a:off x="1922075" y="3087075"/>
            <a:ext cx="5068126" cy="3389825"/>
          </a:xfrm>
          <a:prstGeom prst="rect">
            <a:avLst/>
          </a:prstGeom>
          <a:noFill/>
          <a:ln>
            <a:noFill/>
          </a:ln>
        </p:spPr>
      </p:pic>
      <p:sp>
        <p:nvSpPr>
          <p:cNvPr id="154" name="Google Shape;154;p23"/>
          <p:cNvSpPr/>
          <p:nvPr/>
        </p:nvSpPr>
        <p:spPr>
          <a:xfrm>
            <a:off x="1774625" y="6071200"/>
            <a:ext cx="5304600" cy="4836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60" name="Google Shape;160;p2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61" name="Google Shape;161;p24"/>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Neural Network Components</a:t>
            </a:r>
            <a:endParaRPr sz="4800">
              <a:solidFill>
                <a:srgbClr val="434343"/>
              </a:solidFill>
              <a:latin typeface="Economica"/>
              <a:ea typeface="Economica"/>
              <a:cs typeface="Economica"/>
              <a:sym typeface="Economica"/>
            </a:endParaRPr>
          </a:p>
        </p:txBody>
      </p:sp>
      <p:sp>
        <p:nvSpPr>
          <p:cNvPr id="162" name="Google Shape;162;p24"/>
          <p:cNvSpPr txBox="1"/>
          <p:nvPr/>
        </p:nvSpPr>
        <p:spPr>
          <a:xfrm>
            <a:off x="225850" y="925325"/>
            <a:ext cx="8685600" cy="5932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solidFill>
                  <a:srgbClr val="303133"/>
                </a:solidFill>
                <a:highlight>
                  <a:srgbClr val="FFFFFF"/>
                </a:highlight>
                <a:latin typeface="Open Sans"/>
                <a:ea typeface="Open Sans"/>
                <a:cs typeface="Open Sans"/>
                <a:sym typeface="Open Sans"/>
              </a:rPr>
              <a:t>Outermost yellow layer is the </a:t>
            </a:r>
            <a:r>
              <a:rPr b="1" lang="en" sz="1800">
                <a:solidFill>
                  <a:srgbClr val="303133"/>
                </a:solidFill>
                <a:highlight>
                  <a:srgbClr val="FFFFFF"/>
                </a:highlight>
                <a:latin typeface="Open Sans"/>
                <a:ea typeface="Open Sans"/>
                <a:cs typeface="Open Sans"/>
                <a:sym typeface="Open Sans"/>
              </a:rPr>
              <a:t>input layer</a:t>
            </a:r>
            <a:r>
              <a:rPr lang="en" sz="1800">
                <a:solidFill>
                  <a:srgbClr val="303133"/>
                </a:solidFill>
                <a:highlight>
                  <a:srgbClr val="FFFFFF"/>
                </a:highlight>
                <a:latin typeface="Open Sans"/>
                <a:ea typeface="Open Sans"/>
                <a:cs typeface="Open Sans"/>
                <a:sym typeface="Open Sans"/>
              </a:rPr>
              <a:t>. A neuron is the basic unit of a neural network. In this case the input layer has three neurons. The inputs are simply the measure of our features. For example, in the boston house price data in the Linear Regression with tf.keras notebook, there were 13 input features, so the input layer will have 13 neurons.</a:t>
            </a:r>
            <a:endParaRPr sz="1800">
              <a:solidFill>
                <a:srgbClr val="303133"/>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1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400">
              <a:latin typeface="Open Sans"/>
              <a:ea typeface="Open Sans"/>
              <a:cs typeface="Open Sans"/>
              <a:sym typeface="Open Sans"/>
            </a:endParaRPr>
          </a:p>
        </p:txBody>
      </p:sp>
      <p:pic>
        <p:nvPicPr>
          <p:cNvPr id="163" name="Google Shape;163;p24"/>
          <p:cNvPicPr preferRelativeResize="0"/>
          <p:nvPr/>
        </p:nvPicPr>
        <p:blipFill>
          <a:blip r:embed="rId3">
            <a:alphaModFix/>
          </a:blip>
          <a:stretch>
            <a:fillRect/>
          </a:stretch>
        </p:blipFill>
        <p:spPr>
          <a:xfrm>
            <a:off x="2142438" y="1215925"/>
            <a:ext cx="4934426" cy="3300426"/>
          </a:xfrm>
          <a:prstGeom prst="rect">
            <a:avLst/>
          </a:prstGeom>
          <a:noFill/>
          <a:ln>
            <a:noFill/>
          </a:ln>
        </p:spPr>
      </p:pic>
      <p:sp>
        <p:nvSpPr>
          <p:cNvPr id="164" name="Google Shape;164;p24"/>
          <p:cNvSpPr/>
          <p:nvPr/>
        </p:nvSpPr>
        <p:spPr>
          <a:xfrm>
            <a:off x="84450" y="2577975"/>
            <a:ext cx="2058000" cy="1520400"/>
          </a:xfrm>
          <a:prstGeom prst="wedgeEllipseCallout">
            <a:avLst>
              <a:gd fmla="val 51890" name="adj1"/>
              <a:gd fmla="val -48915"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This yellow layer is the input layer. </a:t>
            </a:r>
            <a:endParaRPr b="1"/>
          </a:p>
        </p:txBody>
      </p:sp>
      <p:sp>
        <p:nvSpPr>
          <p:cNvPr id="165" name="Google Shape;165;p24"/>
          <p:cNvSpPr/>
          <p:nvPr/>
        </p:nvSpPr>
        <p:spPr>
          <a:xfrm>
            <a:off x="2142450" y="1322025"/>
            <a:ext cx="765900" cy="2776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71" name="Google Shape;171;p2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72" name="Google Shape;172;p25"/>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Neural Network Components</a:t>
            </a:r>
            <a:endParaRPr sz="4800">
              <a:solidFill>
                <a:srgbClr val="434343"/>
              </a:solidFill>
              <a:latin typeface="Economica"/>
              <a:ea typeface="Economica"/>
              <a:cs typeface="Economica"/>
              <a:sym typeface="Economica"/>
            </a:endParaRPr>
          </a:p>
        </p:txBody>
      </p:sp>
      <p:sp>
        <p:nvSpPr>
          <p:cNvPr id="173" name="Google Shape;173;p25"/>
          <p:cNvSpPr txBox="1"/>
          <p:nvPr/>
        </p:nvSpPr>
        <p:spPr>
          <a:xfrm>
            <a:off x="225850" y="925325"/>
            <a:ext cx="8685600" cy="5932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solidFill>
                  <a:srgbClr val="303133"/>
                </a:solidFill>
                <a:highlight>
                  <a:srgbClr val="FFFFFF"/>
                </a:highlight>
                <a:latin typeface="Open Sans"/>
                <a:ea typeface="Open Sans"/>
                <a:cs typeface="Open Sans"/>
                <a:sym typeface="Open Sans"/>
              </a:rPr>
              <a:t>The blue layer and the green layer are two </a:t>
            </a:r>
            <a:r>
              <a:rPr b="1" lang="en" sz="1800">
                <a:solidFill>
                  <a:srgbClr val="303133"/>
                </a:solidFill>
                <a:highlight>
                  <a:srgbClr val="FFFFFF"/>
                </a:highlight>
                <a:latin typeface="Open Sans"/>
                <a:ea typeface="Open Sans"/>
                <a:cs typeface="Open Sans"/>
                <a:sym typeface="Open Sans"/>
              </a:rPr>
              <a:t>hidden layers</a:t>
            </a:r>
            <a:r>
              <a:rPr lang="en" sz="1800">
                <a:solidFill>
                  <a:srgbClr val="303133"/>
                </a:solidFill>
                <a:highlight>
                  <a:srgbClr val="FFFFFF"/>
                </a:highlight>
                <a:latin typeface="Open Sans"/>
                <a:ea typeface="Open Sans"/>
                <a:cs typeface="Open Sans"/>
                <a:sym typeface="Open Sans"/>
              </a:rPr>
              <a:t> which are not directly observable while building the neural network. The number of neurons in these hidden layers are initially assigned by us and we can find the optimal number of neurons in hidden layer through hyperparameter tuning.</a:t>
            </a:r>
            <a:endParaRPr sz="1800">
              <a:solidFill>
                <a:srgbClr val="303133"/>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1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400">
              <a:latin typeface="Open Sans"/>
              <a:ea typeface="Open Sans"/>
              <a:cs typeface="Open Sans"/>
              <a:sym typeface="Open Sans"/>
            </a:endParaRPr>
          </a:p>
        </p:txBody>
      </p:sp>
      <p:pic>
        <p:nvPicPr>
          <p:cNvPr id="174" name="Google Shape;174;p25"/>
          <p:cNvPicPr preferRelativeResize="0"/>
          <p:nvPr/>
        </p:nvPicPr>
        <p:blipFill>
          <a:blip r:embed="rId3">
            <a:alphaModFix/>
          </a:blip>
          <a:stretch>
            <a:fillRect/>
          </a:stretch>
        </p:blipFill>
        <p:spPr>
          <a:xfrm>
            <a:off x="1433325" y="975200"/>
            <a:ext cx="6195849" cy="4144124"/>
          </a:xfrm>
          <a:prstGeom prst="rect">
            <a:avLst/>
          </a:prstGeom>
          <a:noFill/>
          <a:ln>
            <a:noFill/>
          </a:ln>
        </p:spPr>
      </p:pic>
      <p:sp>
        <p:nvSpPr>
          <p:cNvPr id="175" name="Google Shape;175;p25"/>
          <p:cNvSpPr/>
          <p:nvPr/>
        </p:nvSpPr>
        <p:spPr>
          <a:xfrm>
            <a:off x="0" y="3546775"/>
            <a:ext cx="1562100" cy="1399200"/>
          </a:xfrm>
          <a:prstGeom prst="wedgeEllipseCallout">
            <a:avLst>
              <a:gd fmla="val 159313" name="adj1"/>
              <a:gd fmla="val 10401"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This blue layer is the first hidden layer. </a:t>
            </a:r>
            <a:endParaRPr b="1"/>
          </a:p>
        </p:txBody>
      </p:sp>
      <p:sp>
        <p:nvSpPr>
          <p:cNvPr id="176" name="Google Shape;176;p25"/>
          <p:cNvSpPr/>
          <p:nvPr/>
        </p:nvSpPr>
        <p:spPr>
          <a:xfrm>
            <a:off x="6456225" y="925325"/>
            <a:ext cx="2521500" cy="1554600"/>
          </a:xfrm>
          <a:prstGeom prst="wedgeEllipseCallout">
            <a:avLst>
              <a:gd fmla="val -80281" name="adj1"/>
              <a:gd fmla="val -36762"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This is the second hidden layer. </a:t>
            </a:r>
            <a:endParaRPr b="1"/>
          </a:p>
        </p:txBody>
      </p:sp>
      <p:sp>
        <p:nvSpPr>
          <p:cNvPr id="177" name="Google Shape;177;p25"/>
          <p:cNvSpPr/>
          <p:nvPr/>
        </p:nvSpPr>
        <p:spPr>
          <a:xfrm>
            <a:off x="3216600" y="842800"/>
            <a:ext cx="765900" cy="3883500"/>
          </a:xfrm>
          <a:prstGeom prst="rect">
            <a:avLst/>
          </a:prstGeom>
          <a:noFill/>
          <a:ln cap="flat" cmpd="sng" w="19050">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83" name="Google Shape;183;p2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84" name="Google Shape;184;p26"/>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Neural Network Components</a:t>
            </a:r>
            <a:endParaRPr sz="4800">
              <a:solidFill>
                <a:srgbClr val="434343"/>
              </a:solidFill>
              <a:latin typeface="Economica"/>
              <a:ea typeface="Economica"/>
              <a:cs typeface="Economica"/>
              <a:sym typeface="Economica"/>
            </a:endParaRPr>
          </a:p>
        </p:txBody>
      </p:sp>
      <p:sp>
        <p:nvSpPr>
          <p:cNvPr id="185" name="Google Shape;185;p26"/>
          <p:cNvSpPr txBox="1"/>
          <p:nvPr/>
        </p:nvSpPr>
        <p:spPr>
          <a:xfrm>
            <a:off x="225850" y="925325"/>
            <a:ext cx="8685600" cy="5932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br>
              <a:rPr b="1" lang="en" sz="2400">
                <a:latin typeface="Open Sans"/>
                <a:ea typeface="Open Sans"/>
                <a:cs typeface="Open Sans"/>
                <a:sym typeface="Open Sans"/>
              </a:rPr>
            </a:br>
            <a:endParaRPr b="1" sz="24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solidFill>
                  <a:srgbClr val="303133"/>
                </a:solidFill>
                <a:highlight>
                  <a:srgbClr val="FFFFFF"/>
                </a:highlight>
                <a:latin typeface="Open Sans"/>
                <a:ea typeface="Open Sans"/>
                <a:cs typeface="Open Sans"/>
                <a:sym typeface="Open Sans"/>
              </a:rPr>
              <a:t>The red layer is the </a:t>
            </a:r>
            <a:r>
              <a:rPr b="1" lang="en" sz="1800">
                <a:solidFill>
                  <a:srgbClr val="303133"/>
                </a:solidFill>
                <a:highlight>
                  <a:srgbClr val="FFFFFF"/>
                </a:highlight>
                <a:latin typeface="Open Sans"/>
                <a:ea typeface="Open Sans"/>
                <a:cs typeface="Open Sans"/>
                <a:sym typeface="Open Sans"/>
              </a:rPr>
              <a:t>output layer</a:t>
            </a:r>
            <a:r>
              <a:rPr lang="en" sz="1800">
                <a:solidFill>
                  <a:srgbClr val="303133"/>
                </a:solidFill>
                <a:highlight>
                  <a:srgbClr val="FFFFFF"/>
                </a:highlight>
                <a:latin typeface="Open Sans"/>
                <a:ea typeface="Open Sans"/>
                <a:cs typeface="Open Sans"/>
                <a:sym typeface="Open Sans"/>
              </a:rPr>
              <a:t>. This is the last layer of a neural network that produces the required output. For example, </a:t>
            </a:r>
            <a:r>
              <a:rPr b="1" lang="en" sz="1800">
                <a:solidFill>
                  <a:srgbClr val="303133"/>
                </a:solidFill>
                <a:highlight>
                  <a:srgbClr val="FFFFFF"/>
                </a:highlight>
                <a:latin typeface="Open Sans"/>
                <a:ea typeface="Open Sans"/>
                <a:cs typeface="Open Sans"/>
                <a:sym typeface="Open Sans"/>
              </a:rPr>
              <a:t>‘MEDV’</a:t>
            </a:r>
            <a:r>
              <a:rPr lang="en" sz="1800">
                <a:solidFill>
                  <a:srgbClr val="303133"/>
                </a:solidFill>
                <a:highlight>
                  <a:srgbClr val="FFFFFF"/>
                </a:highlight>
                <a:latin typeface="Open Sans"/>
                <a:ea typeface="Open Sans"/>
                <a:cs typeface="Open Sans"/>
                <a:sym typeface="Open Sans"/>
              </a:rPr>
              <a:t> (Median value of owner-occupied homes in 1000 USD's) was the output layer in </a:t>
            </a:r>
            <a:r>
              <a:rPr lang="en" sz="1800" u="sng">
                <a:solidFill>
                  <a:schemeClr val="hlink"/>
                </a:solidFill>
                <a:highlight>
                  <a:srgbClr val="FFFFFF"/>
                </a:highlight>
                <a:latin typeface="Open Sans"/>
                <a:ea typeface="Open Sans"/>
                <a:cs typeface="Open Sans"/>
                <a:sym typeface="Open Sans"/>
                <a:hlinkClick r:id="rId3"/>
              </a:rPr>
              <a:t>boston house price dataset</a:t>
            </a:r>
            <a:r>
              <a:rPr lang="en" sz="1800">
                <a:solidFill>
                  <a:srgbClr val="303133"/>
                </a:solidFill>
                <a:highlight>
                  <a:srgbClr val="FFFFFF"/>
                </a:highlight>
                <a:latin typeface="Open Sans"/>
                <a:ea typeface="Open Sans"/>
                <a:cs typeface="Open Sans"/>
                <a:sym typeface="Open Sans"/>
              </a:rPr>
              <a:t>.</a:t>
            </a:r>
            <a:endParaRPr sz="1800">
              <a:solidFill>
                <a:srgbClr val="303133"/>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1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400">
              <a:latin typeface="Open Sans"/>
              <a:ea typeface="Open Sans"/>
              <a:cs typeface="Open Sans"/>
              <a:sym typeface="Open Sans"/>
            </a:endParaRPr>
          </a:p>
        </p:txBody>
      </p:sp>
      <p:pic>
        <p:nvPicPr>
          <p:cNvPr id="186" name="Google Shape;186;p26"/>
          <p:cNvPicPr preferRelativeResize="0"/>
          <p:nvPr/>
        </p:nvPicPr>
        <p:blipFill>
          <a:blip r:embed="rId4">
            <a:alphaModFix/>
          </a:blip>
          <a:stretch>
            <a:fillRect/>
          </a:stretch>
        </p:blipFill>
        <p:spPr>
          <a:xfrm>
            <a:off x="1433325" y="1023650"/>
            <a:ext cx="5553782" cy="3714675"/>
          </a:xfrm>
          <a:prstGeom prst="rect">
            <a:avLst/>
          </a:prstGeom>
          <a:noFill/>
          <a:ln>
            <a:noFill/>
          </a:ln>
        </p:spPr>
      </p:pic>
      <p:sp>
        <p:nvSpPr>
          <p:cNvPr id="187" name="Google Shape;187;p26"/>
          <p:cNvSpPr/>
          <p:nvPr/>
        </p:nvSpPr>
        <p:spPr>
          <a:xfrm>
            <a:off x="6866150" y="2651700"/>
            <a:ext cx="1731900" cy="1554600"/>
          </a:xfrm>
          <a:prstGeom prst="wedgeEllipseCallout">
            <a:avLst>
              <a:gd fmla="val -46654" name="adj1"/>
              <a:gd fmla="val -62185"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This is the output layer</a:t>
            </a:r>
            <a:endParaRPr b="1"/>
          </a:p>
        </p:txBody>
      </p:sp>
      <p:sp>
        <p:nvSpPr>
          <p:cNvPr id="188" name="Google Shape;188;p26"/>
          <p:cNvSpPr/>
          <p:nvPr/>
        </p:nvSpPr>
        <p:spPr>
          <a:xfrm>
            <a:off x="6100250" y="1404650"/>
            <a:ext cx="765900" cy="27762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6"/>
          <p:cNvSpPr txBox="1"/>
          <p:nvPr/>
        </p:nvSpPr>
        <p:spPr>
          <a:xfrm>
            <a:off x="6100250" y="6345375"/>
            <a:ext cx="2812500" cy="27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Image source: UpGrad</a:t>
            </a:r>
            <a:endParaRPr b="1"/>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95" name="Google Shape;195;p2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96" name="Google Shape;196;p27"/>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Neural Network Components</a:t>
            </a:r>
            <a:endParaRPr sz="4800">
              <a:solidFill>
                <a:srgbClr val="434343"/>
              </a:solidFill>
              <a:latin typeface="Economica"/>
              <a:ea typeface="Economica"/>
              <a:cs typeface="Economica"/>
              <a:sym typeface="Economica"/>
            </a:endParaRPr>
          </a:p>
        </p:txBody>
      </p:sp>
      <p:sp>
        <p:nvSpPr>
          <p:cNvPr id="197" name="Google Shape;197;p27"/>
          <p:cNvSpPr txBox="1"/>
          <p:nvPr/>
        </p:nvSpPr>
        <p:spPr>
          <a:xfrm>
            <a:off x="225850" y="925325"/>
            <a:ext cx="8685600" cy="5932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0" lvl="0" marL="0" rtl="0" algn="l">
              <a:lnSpc>
                <a:spcPct val="115000"/>
              </a:lnSpc>
              <a:spcBef>
                <a:spcPts val="0"/>
              </a:spcBef>
              <a:spcAft>
                <a:spcPts val="0"/>
              </a:spcAft>
              <a:buNone/>
            </a:pPr>
            <a:r>
              <a:t/>
            </a:r>
            <a:endParaRPr b="1" sz="2400">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b="1" lang="en" sz="1800">
                <a:solidFill>
                  <a:srgbClr val="303133"/>
                </a:solidFill>
                <a:highlight>
                  <a:srgbClr val="FFFFFF"/>
                </a:highlight>
                <a:latin typeface="Open Sans"/>
                <a:ea typeface="Open Sans"/>
                <a:cs typeface="Open Sans"/>
                <a:sym typeface="Open Sans"/>
              </a:rPr>
              <a:t>Weights:</a:t>
            </a:r>
            <a:r>
              <a:rPr lang="en" sz="1800">
                <a:solidFill>
                  <a:srgbClr val="303133"/>
                </a:solidFill>
                <a:highlight>
                  <a:srgbClr val="FFFFFF"/>
                </a:highlight>
                <a:latin typeface="Open Sans"/>
                <a:ea typeface="Open Sans"/>
                <a:cs typeface="Open Sans"/>
                <a:sym typeface="Open Sans"/>
              </a:rPr>
              <a:t> There is some weight assigned for each connection. Weights represent scalar (constant) multiplication. Initially these are assigned randomly, then these weights are updated as per their importance in predicting the output. The updation of weight is done through back propagation (you will know this in upcoming slides).</a:t>
            </a:r>
            <a:br>
              <a:rPr lang="en" sz="1800">
                <a:solidFill>
                  <a:srgbClr val="303133"/>
                </a:solidFill>
                <a:highlight>
                  <a:srgbClr val="FFFFFF"/>
                </a:highlight>
                <a:latin typeface="Open Sans"/>
                <a:ea typeface="Open Sans"/>
                <a:cs typeface="Open Sans"/>
                <a:sym typeface="Open Sans"/>
              </a:rPr>
            </a:br>
            <a:endParaRPr sz="1800">
              <a:solidFill>
                <a:srgbClr val="303133"/>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1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400">
              <a:latin typeface="Open Sans"/>
              <a:ea typeface="Open Sans"/>
              <a:cs typeface="Open Sans"/>
              <a:sym typeface="Open Sans"/>
            </a:endParaRPr>
          </a:p>
        </p:txBody>
      </p:sp>
      <p:grpSp>
        <p:nvGrpSpPr>
          <p:cNvPr id="198" name="Google Shape;198;p27"/>
          <p:cNvGrpSpPr/>
          <p:nvPr/>
        </p:nvGrpSpPr>
        <p:grpSpPr>
          <a:xfrm>
            <a:off x="1059893" y="989402"/>
            <a:ext cx="7022287" cy="3596686"/>
            <a:chOff x="526475" y="975200"/>
            <a:chExt cx="8091125" cy="4144124"/>
          </a:xfrm>
        </p:grpSpPr>
        <p:pic>
          <p:nvPicPr>
            <p:cNvPr id="199" name="Google Shape;199;p27"/>
            <p:cNvPicPr preferRelativeResize="0"/>
            <p:nvPr/>
          </p:nvPicPr>
          <p:blipFill>
            <a:blip r:embed="rId3">
              <a:alphaModFix/>
            </a:blip>
            <a:stretch>
              <a:fillRect/>
            </a:stretch>
          </p:blipFill>
          <p:spPr>
            <a:xfrm>
              <a:off x="1433325" y="975200"/>
              <a:ext cx="6195849" cy="4144124"/>
            </a:xfrm>
            <a:prstGeom prst="rect">
              <a:avLst/>
            </a:prstGeom>
            <a:noFill/>
            <a:ln>
              <a:noFill/>
            </a:ln>
          </p:spPr>
        </p:pic>
        <p:sp>
          <p:nvSpPr>
            <p:cNvPr id="200" name="Google Shape;200;p27"/>
            <p:cNvSpPr/>
            <p:nvPr/>
          </p:nvSpPr>
          <p:spPr>
            <a:xfrm>
              <a:off x="526475" y="4110125"/>
              <a:ext cx="2036700" cy="615900"/>
            </a:xfrm>
            <a:prstGeom prst="wedgeEllipseCallout">
              <a:avLst>
                <a:gd fmla="val 56798" name="adj1"/>
                <a:gd fmla="val -69488"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Connection</a:t>
              </a:r>
              <a:endParaRPr b="1"/>
            </a:p>
          </p:txBody>
        </p:sp>
        <p:sp>
          <p:nvSpPr>
            <p:cNvPr id="201" name="Google Shape;201;p27"/>
            <p:cNvSpPr/>
            <p:nvPr/>
          </p:nvSpPr>
          <p:spPr>
            <a:xfrm>
              <a:off x="6580900" y="1408500"/>
              <a:ext cx="2036700" cy="615900"/>
            </a:xfrm>
            <a:prstGeom prst="wedgeEllipseCallout">
              <a:avLst>
                <a:gd fmla="val -75168" name="adj1"/>
                <a:gd fmla="val 2496"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Connection</a:t>
              </a:r>
              <a:endParaRPr b="1"/>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07" name="Google Shape;207;p2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08" name="Google Shape;208;p28"/>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Neural Network Components</a:t>
            </a:r>
            <a:endParaRPr sz="4800">
              <a:solidFill>
                <a:srgbClr val="434343"/>
              </a:solidFill>
              <a:latin typeface="Economica"/>
              <a:ea typeface="Economica"/>
              <a:cs typeface="Economica"/>
              <a:sym typeface="Economica"/>
            </a:endParaRPr>
          </a:p>
        </p:txBody>
      </p:sp>
      <p:pic>
        <p:nvPicPr>
          <p:cNvPr id="209" name="Google Shape;209;p28"/>
          <p:cNvPicPr preferRelativeResize="0"/>
          <p:nvPr/>
        </p:nvPicPr>
        <p:blipFill>
          <a:blip r:embed="rId3">
            <a:alphaModFix/>
          </a:blip>
          <a:stretch>
            <a:fillRect/>
          </a:stretch>
        </p:blipFill>
        <p:spPr>
          <a:xfrm>
            <a:off x="3189376" y="1077725"/>
            <a:ext cx="5407451" cy="3616801"/>
          </a:xfrm>
          <a:prstGeom prst="rect">
            <a:avLst/>
          </a:prstGeom>
          <a:noFill/>
          <a:ln>
            <a:noFill/>
          </a:ln>
        </p:spPr>
      </p:pic>
      <p:sp>
        <p:nvSpPr>
          <p:cNvPr id="210" name="Google Shape;210;p28"/>
          <p:cNvSpPr/>
          <p:nvPr/>
        </p:nvSpPr>
        <p:spPr>
          <a:xfrm>
            <a:off x="313975" y="2136013"/>
            <a:ext cx="2495400" cy="1680600"/>
          </a:xfrm>
          <a:prstGeom prst="wedgeEllipseCallout">
            <a:avLst>
              <a:gd fmla="val 68394" name="adj1"/>
              <a:gd fmla="val -41254"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Each circle in a layer is known as a neuron. The input layer has 3 neurons</a:t>
            </a:r>
            <a:endParaRPr b="1"/>
          </a:p>
        </p:txBody>
      </p:sp>
      <p:sp>
        <p:nvSpPr>
          <p:cNvPr id="211" name="Google Shape;211;p28"/>
          <p:cNvSpPr txBox="1"/>
          <p:nvPr/>
        </p:nvSpPr>
        <p:spPr>
          <a:xfrm>
            <a:off x="84475" y="4696700"/>
            <a:ext cx="8975100" cy="1787400"/>
          </a:xfrm>
          <a:prstGeom prst="rect">
            <a:avLst/>
          </a:prstGeom>
          <a:noFill/>
          <a:ln>
            <a:noFill/>
          </a:ln>
        </p:spPr>
        <p:txBody>
          <a:bodyPr anchorCtr="0" anchor="t" bIns="91425" lIns="91425" spcFirstLastPara="1" rIns="91425" wrap="square" tIns="91425">
            <a:noAutofit/>
          </a:bodyPr>
          <a:lstStyle/>
          <a:p>
            <a:pPr indent="-336550" lvl="0" marL="457200" rtl="0" algn="l">
              <a:lnSpc>
                <a:spcPct val="115000"/>
              </a:lnSpc>
              <a:spcBef>
                <a:spcPts val="0"/>
              </a:spcBef>
              <a:spcAft>
                <a:spcPts val="0"/>
              </a:spcAft>
              <a:buClr>
                <a:srgbClr val="303133"/>
              </a:buClr>
              <a:buSzPts val="1700"/>
              <a:buFont typeface="Open Sans"/>
              <a:buChar char="●"/>
            </a:pPr>
            <a:r>
              <a:rPr lang="en" sz="1700">
                <a:solidFill>
                  <a:srgbClr val="303133"/>
                </a:solidFill>
                <a:highlight>
                  <a:schemeClr val="lt1"/>
                </a:highlight>
                <a:latin typeface="Open Sans"/>
                <a:ea typeface="Open Sans"/>
                <a:cs typeface="Open Sans"/>
                <a:sym typeface="Open Sans"/>
              </a:rPr>
              <a:t>Now we know each neuron in input layer has a value given in the dataset. Some random weights are assigned for each connection. When the value of each neuron in input layer is multiplied with its respective weight for the next connecting neuron and added all together, produces the value of next connecting neuron in the next layer. Don’t worry if you don’t understand here. An example of this calculation is shown in next slides.</a:t>
            </a:r>
            <a:endParaRPr sz="13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9"/>
          <p:cNvSpPr/>
          <p:nvPr/>
        </p:nvSpPr>
        <p:spPr>
          <a:xfrm>
            <a:off x="3752098" y="6128828"/>
            <a:ext cx="1606800" cy="567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17" name="Google Shape;217;p2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18" name="Google Shape;218;p29"/>
          <p:cNvSpPr txBox="1"/>
          <p:nvPr/>
        </p:nvSpPr>
        <p:spPr>
          <a:xfrm>
            <a:off x="-16500" y="170000"/>
            <a:ext cx="9144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Calculating Value of a Neuron</a:t>
            </a:r>
            <a:endParaRPr sz="4800">
              <a:solidFill>
                <a:srgbClr val="434343"/>
              </a:solidFill>
              <a:latin typeface="Economica"/>
              <a:ea typeface="Economica"/>
              <a:cs typeface="Economica"/>
              <a:sym typeface="Economica"/>
            </a:endParaRPr>
          </a:p>
        </p:txBody>
      </p:sp>
      <p:sp>
        <p:nvSpPr>
          <p:cNvPr id="219" name="Google Shape;219;p29"/>
          <p:cNvSpPr/>
          <p:nvPr/>
        </p:nvSpPr>
        <p:spPr>
          <a:xfrm>
            <a:off x="1855503" y="2367867"/>
            <a:ext cx="837300" cy="7278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V1</a:t>
            </a:r>
            <a:endParaRPr/>
          </a:p>
        </p:txBody>
      </p:sp>
      <p:sp>
        <p:nvSpPr>
          <p:cNvPr id="220" name="Google Shape;220;p29"/>
          <p:cNvSpPr/>
          <p:nvPr/>
        </p:nvSpPr>
        <p:spPr>
          <a:xfrm>
            <a:off x="1855503" y="3900159"/>
            <a:ext cx="837300" cy="7278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V2</a:t>
            </a:r>
            <a:endParaRPr/>
          </a:p>
        </p:txBody>
      </p:sp>
      <p:sp>
        <p:nvSpPr>
          <p:cNvPr id="221" name="Google Shape;221;p29"/>
          <p:cNvSpPr/>
          <p:nvPr/>
        </p:nvSpPr>
        <p:spPr>
          <a:xfrm>
            <a:off x="1855503" y="5189849"/>
            <a:ext cx="837300" cy="7278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V3</a:t>
            </a:r>
            <a:endParaRPr/>
          </a:p>
        </p:txBody>
      </p:sp>
      <p:sp>
        <p:nvSpPr>
          <p:cNvPr id="222" name="Google Shape;222;p29"/>
          <p:cNvSpPr/>
          <p:nvPr/>
        </p:nvSpPr>
        <p:spPr>
          <a:xfrm>
            <a:off x="4916358" y="1537850"/>
            <a:ext cx="837300" cy="7278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V</a:t>
            </a:r>
            <a:endParaRPr/>
          </a:p>
        </p:txBody>
      </p:sp>
      <p:sp>
        <p:nvSpPr>
          <p:cNvPr id="223" name="Google Shape;223;p29"/>
          <p:cNvSpPr/>
          <p:nvPr/>
        </p:nvSpPr>
        <p:spPr>
          <a:xfrm>
            <a:off x="4971293" y="3022216"/>
            <a:ext cx="837300" cy="7278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9"/>
          <p:cNvSpPr/>
          <p:nvPr/>
        </p:nvSpPr>
        <p:spPr>
          <a:xfrm>
            <a:off x="4971293" y="4469901"/>
            <a:ext cx="837300" cy="7278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9"/>
          <p:cNvSpPr/>
          <p:nvPr/>
        </p:nvSpPr>
        <p:spPr>
          <a:xfrm>
            <a:off x="4971293" y="5917585"/>
            <a:ext cx="837300" cy="7278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6" name="Google Shape;226;p29"/>
          <p:cNvCxnSpPr>
            <a:stCxn id="219" idx="7"/>
            <a:endCxn id="222" idx="2"/>
          </p:cNvCxnSpPr>
          <p:nvPr/>
        </p:nvCxnSpPr>
        <p:spPr>
          <a:xfrm flipH="1" rot="10800000">
            <a:off x="2570183" y="1901750"/>
            <a:ext cx="2346300" cy="572700"/>
          </a:xfrm>
          <a:prstGeom prst="straightConnector1">
            <a:avLst/>
          </a:prstGeom>
          <a:noFill/>
          <a:ln cap="flat" cmpd="sng" w="9525">
            <a:solidFill>
              <a:schemeClr val="dk2"/>
            </a:solidFill>
            <a:prstDash val="solid"/>
            <a:round/>
            <a:headEnd len="med" w="med" type="none"/>
            <a:tailEnd len="med" w="med" type="none"/>
          </a:ln>
        </p:spPr>
      </p:cxnSp>
      <p:cxnSp>
        <p:nvCxnSpPr>
          <p:cNvPr id="227" name="Google Shape;227;p29"/>
          <p:cNvCxnSpPr>
            <a:endCxn id="222" idx="2"/>
          </p:cNvCxnSpPr>
          <p:nvPr/>
        </p:nvCxnSpPr>
        <p:spPr>
          <a:xfrm flipH="1" rot="10800000">
            <a:off x="2570058" y="1901750"/>
            <a:ext cx="2346300" cy="2105100"/>
          </a:xfrm>
          <a:prstGeom prst="straightConnector1">
            <a:avLst/>
          </a:prstGeom>
          <a:noFill/>
          <a:ln cap="flat" cmpd="sng" w="9525">
            <a:solidFill>
              <a:schemeClr val="dk2"/>
            </a:solidFill>
            <a:prstDash val="solid"/>
            <a:round/>
            <a:headEnd len="med" w="med" type="none"/>
            <a:tailEnd len="med" w="med" type="none"/>
          </a:ln>
        </p:spPr>
      </p:cxnSp>
      <p:cxnSp>
        <p:nvCxnSpPr>
          <p:cNvPr id="228" name="Google Shape;228;p29"/>
          <p:cNvCxnSpPr>
            <a:stCxn id="221" idx="7"/>
            <a:endCxn id="222" idx="3"/>
          </p:cNvCxnSpPr>
          <p:nvPr/>
        </p:nvCxnSpPr>
        <p:spPr>
          <a:xfrm flipH="1" rot="10800000">
            <a:off x="2570183" y="2159033"/>
            <a:ext cx="2468700" cy="3137400"/>
          </a:xfrm>
          <a:prstGeom prst="straightConnector1">
            <a:avLst/>
          </a:prstGeom>
          <a:noFill/>
          <a:ln cap="flat" cmpd="sng" w="9525">
            <a:solidFill>
              <a:schemeClr val="dk2"/>
            </a:solidFill>
            <a:prstDash val="solid"/>
            <a:round/>
            <a:headEnd len="med" w="med" type="none"/>
            <a:tailEnd len="med" w="med" type="none"/>
          </a:ln>
        </p:spPr>
      </p:cxnSp>
      <p:sp>
        <p:nvSpPr>
          <p:cNvPr id="229" name="Google Shape;229;p29"/>
          <p:cNvSpPr txBox="1"/>
          <p:nvPr/>
        </p:nvSpPr>
        <p:spPr>
          <a:xfrm>
            <a:off x="2907579" y="1882243"/>
            <a:ext cx="4530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w1</a:t>
            </a:r>
            <a:endParaRPr/>
          </a:p>
        </p:txBody>
      </p:sp>
      <p:sp>
        <p:nvSpPr>
          <p:cNvPr id="230" name="Google Shape;230;p29"/>
          <p:cNvSpPr txBox="1"/>
          <p:nvPr/>
        </p:nvSpPr>
        <p:spPr>
          <a:xfrm>
            <a:off x="2994803" y="2952690"/>
            <a:ext cx="4530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w2</a:t>
            </a:r>
            <a:endParaRPr/>
          </a:p>
        </p:txBody>
      </p:sp>
      <p:sp>
        <p:nvSpPr>
          <p:cNvPr id="231" name="Google Shape;231;p29"/>
          <p:cNvSpPr txBox="1"/>
          <p:nvPr/>
        </p:nvSpPr>
        <p:spPr>
          <a:xfrm>
            <a:off x="2994797" y="4023130"/>
            <a:ext cx="4530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w3</a:t>
            </a:r>
            <a:endParaRPr/>
          </a:p>
        </p:txBody>
      </p:sp>
      <p:sp>
        <p:nvSpPr>
          <p:cNvPr id="232" name="Google Shape;232;p29"/>
          <p:cNvSpPr/>
          <p:nvPr/>
        </p:nvSpPr>
        <p:spPr>
          <a:xfrm>
            <a:off x="5267331" y="2693387"/>
            <a:ext cx="3031800" cy="1391700"/>
          </a:xfrm>
          <a:prstGeom prst="wedgeRoundRectCallout">
            <a:avLst>
              <a:gd fmla="val -69279" name="adj1"/>
              <a:gd fmla="val -95201" name="adj2"/>
              <a:gd fmla="val 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chemeClr val="dk1"/>
                </a:solidFill>
              </a:rPr>
              <a:t>Here v is calculated as </a:t>
            </a:r>
            <a:endParaRPr b="1">
              <a:solidFill>
                <a:schemeClr val="dk1"/>
              </a:solidFill>
            </a:endParaRPr>
          </a:p>
          <a:p>
            <a:pPr indent="0" lvl="0" marL="0" rtl="0" algn="ctr">
              <a:spcBef>
                <a:spcPts val="0"/>
              </a:spcBef>
              <a:spcAft>
                <a:spcPts val="0"/>
              </a:spcAft>
              <a:buClr>
                <a:schemeClr val="dk1"/>
              </a:buClr>
              <a:buSzPts val="1100"/>
              <a:buFont typeface="Arial"/>
              <a:buNone/>
            </a:pPr>
            <a:r>
              <a:rPr b="1" lang="en">
                <a:solidFill>
                  <a:schemeClr val="dk1"/>
                </a:solidFill>
              </a:rPr>
              <a:t>(v1 * w1) + (v2 * w2) + (v3 * w3)</a:t>
            </a:r>
            <a:endParaRPr b="1"/>
          </a:p>
        </p:txBody>
      </p:sp>
      <p:sp>
        <p:nvSpPr>
          <p:cNvPr id="233" name="Google Shape;233;p29"/>
          <p:cNvSpPr txBox="1"/>
          <p:nvPr/>
        </p:nvSpPr>
        <p:spPr>
          <a:xfrm>
            <a:off x="-7050" y="888975"/>
            <a:ext cx="9125100" cy="572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t>A simple example on how the values of each neurons are calculated using weights and input values. </a:t>
            </a:r>
            <a:endParaRPr sz="1600"/>
          </a:p>
          <a:p>
            <a:pPr indent="0" lvl="0" marL="0" rtl="0" algn="l">
              <a:spcBef>
                <a:spcPts val="0"/>
              </a:spcBef>
              <a:spcAft>
                <a:spcPts val="0"/>
              </a:spcAft>
              <a:buNone/>
            </a:pPr>
            <a:r>
              <a:t/>
            </a:r>
            <a:endParaRPr sz="1600"/>
          </a:p>
        </p:txBody>
      </p:sp>
      <p:sp>
        <p:nvSpPr>
          <p:cNvPr id="234" name="Google Shape;234;p29"/>
          <p:cNvSpPr txBox="1"/>
          <p:nvPr/>
        </p:nvSpPr>
        <p:spPr>
          <a:xfrm>
            <a:off x="5694225" y="4253350"/>
            <a:ext cx="2787600" cy="104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Note:</a:t>
            </a:r>
            <a:r>
              <a:rPr lang="en">
                <a:solidFill>
                  <a:schemeClr val="dk1"/>
                </a:solidFill>
              </a:rPr>
              <a:t> If this was a linear regression model, we would add a bias ‘b’ [hope you remember equation of linear regression]</a:t>
            </a:r>
            <a:endParaRPr/>
          </a:p>
        </p:txBody>
      </p:sp>
      <p:sp>
        <p:nvSpPr>
          <p:cNvPr id="235" name="Google Shape;235;p29"/>
          <p:cNvSpPr/>
          <p:nvPr/>
        </p:nvSpPr>
        <p:spPr>
          <a:xfrm>
            <a:off x="6172200" y="1686950"/>
            <a:ext cx="2230500" cy="1043100"/>
          </a:xfrm>
          <a:prstGeom prst="wedgeEllipseCallout">
            <a:avLst>
              <a:gd fmla="val -76709" name="adj1"/>
              <a:gd fmla="val -7844"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We can give an activation function for this layer.</a:t>
            </a:r>
            <a:endParaRPr b="1"/>
          </a:p>
        </p:txBody>
      </p:sp>
      <p:pic>
        <p:nvPicPr>
          <p:cNvPr id="236" name="Google Shape;236;p29"/>
          <p:cNvPicPr preferRelativeResize="0"/>
          <p:nvPr/>
        </p:nvPicPr>
        <p:blipFill>
          <a:blip r:embed="rId3">
            <a:alphaModFix/>
          </a:blip>
          <a:stretch>
            <a:fillRect/>
          </a:stretch>
        </p:blipFill>
        <p:spPr>
          <a:xfrm>
            <a:off x="381925" y="1461675"/>
            <a:ext cx="8129446" cy="5284150"/>
          </a:xfrm>
          <a:prstGeom prst="rect">
            <a:avLst/>
          </a:prstGeom>
          <a:noFill/>
          <a:ln>
            <a:noFill/>
          </a:ln>
        </p:spPr>
      </p:pic>
      <p:pic>
        <p:nvPicPr>
          <p:cNvPr id="237" name="Google Shape;237;p29"/>
          <p:cNvPicPr preferRelativeResize="0"/>
          <p:nvPr/>
        </p:nvPicPr>
        <p:blipFill>
          <a:blip r:embed="rId4">
            <a:alphaModFix/>
          </a:blip>
          <a:stretch>
            <a:fillRect/>
          </a:stretch>
        </p:blipFill>
        <p:spPr>
          <a:xfrm>
            <a:off x="304800" y="1436906"/>
            <a:ext cx="8222924" cy="534489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43" name="Google Shape;243;p3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44" name="Google Shape;244;p30"/>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Calculating Value of a Neuron</a:t>
            </a:r>
            <a:endParaRPr sz="4800">
              <a:solidFill>
                <a:srgbClr val="434343"/>
              </a:solidFill>
              <a:latin typeface="Economica"/>
              <a:ea typeface="Economica"/>
              <a:cs typeface="Economica"/>
              <a:sym typeface="Economica"/>
            </a:endParaRPr>
          </a:p>
        </p:txBody>
      </p:sp>
      <p:sp>
        <p:nvSpPr>
          <p:cNvPr id="245" name="Google Shape;245;p30"/>
          <p:cNvSpPr txBox="1"/>
          <p:nvPr/>
        </p:nvSpPr>
        <p:spPr>
          <a:xfrm>
            <a:off x="1317050" y="1557150"/>
            <a:ext cx="6428400" cy="387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361950" lvl="0" marL="457200" rtl="0" algn="l">
              <a:lnSpc>
                <a:spcPct val="115000"/>
              </a:lnSpc>
              <a:spcBef>
                <a:spcPts val="0"/>
              </a:spcBef>
              <a:spcAft>
                <a:spcPts val="0"/>
              </a:spcAft>
              <a:buClr>
                <a:srgbClr val="303133"/>
              </a:buClr>
              <a:buSzPts val="2100"/>
              <a:buFont typeface="Open Sans"/>
              <a:buChar char="●"/>
            </a:pPr>
            <a:r>
              <a:rPr lang="en" sz="1800">
                <a:solidFill>
                  <a:srgbClr val="303133"/>
                </a:solidFill>
                <a:highlight>
                  <a:srgbClr val="FFFFFF"/>
                </a:highlight>
                <a:latin typeface="Open Sans"/>
                <a:ea typeface="Open Sans"/>
                <a:cs typeface="Open Sans"/>
                <a:sym typeface="Open Sans"/>
              </a:rPr>
              <a:t>In the previous slide: w1 is the weight from first neuron of input layer to the first neuron of hidden layer. Same goes with w2 and w3</a:t>
            </a:r>
            <a:br>
              <a:rPr lang="en" sz="1800">
                <a:solidFill>
                  <a:srgbClr val="303133"/>
                </a:solidFill>
                <a:highlight>
                  <a:srgbClr val="FFFFFF"/>
                </a:highlight>
                <a:latin typeface="Open Sans"/>
                <a:ea typeface="Open Sans"/>
                <a:cs typeface="Open Sans"/>
                <a:sym typeface="Open Sans"/>
              </a:rPr>
            </a:br>
            <a:endParaRPr sz="1800">
              <a:solidFill>
                <a:srgbClr val="303133"/>
              </a:solidFill>
              <a:highlight>
                <a:srgbClr val="FFFFFF"/>
              </a:highlight>
              <a:latin typeface="Open Sans"/>
              <a:ea typeface="Open Sans"/>
              <a:cs typeface="Open Sans"/>
              <a:sym typeface="Open Sans"/>
            </a:endParaRPr>
          </a:p>
          <a:p>
            <a:pPr indent="-361950" lvl="0" marL="457200" rtl="0" algn="l">
              <a:lnSpc>
                <a:spcPct val="115000"/>
              </a:lnSpc>
              <a:spcBef>
                <a:spcPts val="0"/>
              </a:spcBef>
              <a:spcAft>
                <a:spcPts val="0"/>
              </a:spcAft>
              <a:buClr>
                <a:srgbClr val="303133"/>
              </a:buClr>
              <a:buSzPts val="2100"/>
              <a:buFont typeface="Open Sans"/>
              <a:buChar char="●"/>
            </a:pPr>
            <a:r>
              <a:rPr lang="en" sz="1800">
                <a:solidFill>
                  <a:srgbClr val="303133"/>
                </a:solidFill>
                <a:highlight>
                  <a:srgbClr val="FFFFFF"/>
                </a:highlight>
                <a:latin typeface="Open Sans"/>
                <a:ea typeface="Open Sans"/>
                <a:cs typeface="Open Sans"/>
                <a:sym typeface="Open Sans"/>
              </a:rPr>
              <a:t>The value of each other neuron in each hidden layer is calculated in the same way we calculated the value of the first neuron of the first hidden layer in the previous slide.</a:t>
            </a:r>
            <a:br>
              <a:rPr lang="en" sz="1800">
                <a:solidFill>
                  <a:srgbClr val="303133"/>
                </a:solidFill>
                <a:highlight>
                  <a:srgbClr val="FFFFFF"/>
                </a:highlight>
                <a:latin typeface="Open Sans"/>
                <a:ea typeface="Open Sans"/>
                <a:cs typeface="Open Sans"/>
                <a:sym typeface="Open Sans"/>
              </a:rPr>
            </a:br>
            <a:endParaRPr sz="1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lang="en" sz="1800">
                <a:solidFill>
                  <a:srgbClr val="303133"/>
                </a:solidFill>
                <a:highlight>
                  <a:srgbClr val="FFFFFF"/>
                </a:highlight>
                <a:latin typeface="Open Sans"/>
                <a:ea typeface="Open Sans"/>
                <a:cs typeface="Open Sans"/>
                <a:sym typeface="Open Sans"/>
              </a:rPr>
              <a:t>Similarly, the value of output layer is calculated.</a:t>
            </a:r>
            <a:endParaRPr sz="18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400">
              <a:latin typeface="Open Sans"/>
              <a:ea typeface="Open Sans"/>
              <a:cs typeface="Open Sans"/>
              <a:sym typeface="Open Sans"/>
            </a:endParaRPr>
          </a:p>
        </p:txBody>
      </p:sp>
      <p:grpSp>
        <p:nvGrpSpPr>
          <p:cNvPr id="246" name="Google Shape;246;p30"/>
          <p:cNvGrpSpPr/>
          <p:nvPr/>
        </p:nvGrpSpPr>
        <p:grpSpPr>
          <a:xfrm>
            <a:off x="0" y="5976100"/>
            <a:ext cx="9144000" cy="919800"/>
            <a:chOff x="0" y="5976100"/>
            <a:chExt cx="9144000" cy="919800"/>
          </a:xfrm>
        </p:grpSpPr>
        <p:sp>
          <p:nvSpPr>
            <p:cNvPr id="247" name="Google Shape;247;p3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8" name="Google Shape;248;p30"/>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31"/>
          <p:cNvSpPr txBox="1"/>
          <p:nvPr/>
        </p:nvSpPr>
        <p:spPr>
          <a:xfrm>
            <a:off x="120300" y="2853000"/>
            <a:ext cx="8903400" cy="1152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400">
                <a:latin typeface="Open Sans"/>
                <a:ea typeface="Open Sans"/>
                <a:cs typeface="Open Sans"/>
                <a:sym typeface="Open Sans"/>
              </a:rPr>
              <a:t>Let’s understand what we learnt using a simple task</a:t>
            </a:r>
            <a:endParaRPr b="1" sz="3400">
              <a:latin typeface="Open Sans"/>
              <a:ea typeface="Open Sans"/>
              <a:cs typeface="Open Sans"/>
              <a:sym typeface="Open Sans"/>
            </a:endParaRPr>
          </a:p>
        </p:txBody>
      </p:sp>
      <p:grpSp>
        <p:nvGrpSpPr>
          <p:cNvPr id="255" name="Google Shape;255;p31"/>
          <p:cNvGrpSpPr/>
          <p:nvPr/>
        </p:nvGrpSpPr>
        <p:grpSpPr>
          <a:xfrm>
            <a:off x="0" y="5976100"/>
            <a:ext cx="9144000" cy="919800"/>
            <a:chOff x="0" y="5976100"/>
            <a:chExt cx="9144000" cy="919800"/>
          </a:xfrm>
        </p:grpSpPr>
        <p:sp>
          <p:nvSpPr>
            <p:cNvPr id="256" name="Google Shape;256;p3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57" name="Google Shape;257;p31"/>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5" name="Google Shape;65;p1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66" name="Google Shape;66;p14"/>
          <p:cNvGrpSpPr/>
          <p:nvPr/>
        </p:nvGrpSpPr>
        <p:grpSpPr>
          <a:xfrm>
            <a:off x="0" y="5976100"/>
            <a:ext cx="9144000" cy="919800"/>
            <a:chOff x="0" y="5976100"/>
            <a:chExt cx="9144000" cy="919800"/>
          </a:xfrm>
        </p:grpSpPr>
        <p:sp>
          <p:nvSpPr>
            <p:cNvPr id="67" name="Google Shape;67;p1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8" name="Google Shape;68;p14"/>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69" name="Google Shape;69;p14"/>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Learning Objectives</a:t>
            </a:r>
            <a:endParaRPr sz="4800">
              <a:solidFill>
                <a:srgbClr val="434343"/>
              </a:solidFill>
              <a:latin typeface="Economica"/>
              <a:ea typeface="Economica"/>
              <a:cs typeface="Economica"/>
              <a:sym typeface="Economica"/>
            </a:endParaRPr>
          </a:p>
        </p:txBody>
      </p:sp>
      <p:sp>
        <p:nvSpPr>
          <p:cNvPr id="70" name="Google Shape;70;p14"/>
          <p:cNvSpPr/>
          <p:nvPr/>
        </p:nvSpPr>
        <p:spPr>
          <a:xfrm>
            <a:off x="5780687" y="4353263"/>
            <a:ext cx="30174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Backpropagation</a:t>
            </a:r>
            <a:endParaRPr b="1" sz="1800">
              <a:latin typeface="Roboto"/>
              <a:ea typeface="Roboto"/>
              <a:cs typeface="Roboto"/>
              <a:sym typeface="Roboto"/>
            </a:endParaRPr>
          </a:p>
        </p:txBody>
      </p:sp>
      <p:sp>
        <p:nvSpPr>
          <p:cNvPr id="71" name="Google Shape;71;p14"/>
          <p:cNvSpPr/>
          <p:nvPr/>
        </p:nvSpPr>
        <p:spPr>
          <a:xfrm>
            <a:off x="276613" y="4222038"/>
            <a:ext cx="29529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Gradient Descent - Refresher</a:t>
            </a:r>
            <a:endParaRPr b="1" sz="1800">
              <a:latin typeface="Roboto"/>
              <a:ea typeface="Roboto"/>
              <a:cs typeface="Roboto"/>
              <a:sym typeface="Roboto"/>
            </a:endParaRPr>
          </a:p>
        </p:txBody>
      </p:sp>
      <p:sp>
        <p:nvSpPr>
          <p:cNvPr id="72" name="Google Shape;72;p14"/>
          <p:cNvSpPr/>
          <p:nvPr/>
        </p:nvSpPr>
        <p:spPr>
          <a:xfrm>
            <a:off x="276613" y="1238838"/>
            <a:ext cx="31800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Story time of A.N.N &amp; Non Linear Boundary</a:t>
            </a:r>
            <a:endParaRPr b="1" sz="1800">
              <a:latin typeface="Roboto"/>
              <a:ea typeface="Roboto"/>
              <a:cs typeface="Roboto"/>
              <a:sym typeface="Roboto"/>
            </a:endParaRPr>
          </a:p>
        </p:txBody>
      </p:sp>
      <p:sp>
        <p:nvSpPr>
          <p:cNvPr id="73" name="Google Shape;73;p14"/>
          <p:cNvSpPr/>
          <p:nvPr/>
        </p:nvSpPr>
        <p:spPr>
          <a:xfrm>
            <a:off x="5836112" y="1238838"/>
            <a:ext cx="30174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Neural </a:t>
            </a:r>
            <a:r>
              <a:rPr b="1" lang="en" sz="1800">
                <a:latin typeface="Roboto"/>
                <a:ea typeface="Roboto"/>
                <a:cs typeface="Roboto"/>
                <a:sym typeface="Roboto"/>
              </a:rPr>
              <a:t>Network</a:t>
            </a:r>
            <a:r>
              <a:rPr b="1" lang="en" sz="1800">
                <a:latin typeface="Roboto"/>
                <a:ea typeface="Roboto"/>
                <a:cs typeface="Roboto"/>
                <a:sym typeface="Roboto"/>
              </a:rPr>
              <a:t> Architecture</a:t>
            </a:r>
            <a:endParaRPr b="1" sz="1800">
              <a:latin typeface="Roboto"/>
              <a:ea typeface="Roboto"/>
              <a:cs typeface="Roboto"/>
              <a:sym typeface="Roboto"/>
            </a:endParaRPr>
          </a:p>
        </p:txBody>
      </p:sp>
      <p:sp>
        <p:nvSpPr>
          <p:cNvPr id="74" name="Google Shape;74;p14"/>
          <p:cNvSpPr/>
          <p:nvPr/>
        </p:nvSpPr>
        <p:spPr>
          <a:xfrm>
            <a:off x="3203388" y="2796063"/>
            <a:ext cx="2812500" cy="1397100"/>
          </a:xfrm>
          <a:prstGeom prst="wedgeRoundRectCallout">
            <a:avLst>
              <a:gd fmla="val -20833" name="adj1"/>
              <a:gd fmla="val 62500" name="adj2"/>
              <a:gd fmla="val 0" name="adj3"/>
            </a:avLst>
          </a:prstGeom>
          <a:no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Roboto"/>
                <a:ea typeface="Roboto"/>
                <a:cs typeface="Roboto"/>
                <a:sym typeface="Roboto"/>
              </a:rPr>
              <a:t> Forward Propagation</a:t>
            </a:r>
            <a:endParaRPr b="1" sz="1800">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63" name="Google Shape;263;p3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64" name="Google Shape;264;p32"/>
          <p:cNvSpPr txBox="1"/>
          <p:nvPr/>
        </p:nvSpPr>
        <p:spPr>
          <a:xfrm>
            <a:off x="225850" y="170000"/>
            <a:ext cx="8685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Task - Making tea</a:t>
            </a:r>
            <a:endParaRPr sz="4800">
              <a:solidFill>
                <a:srgbClr val="434343"/>
              </a:solidFill>
              <a:latin typeface="Economica"/>
              <a:ea typeface="Economica"/>
              <a:cs typeface="Economica"/>
              <a:sym typeface="Economica"/>
            </a:endParaRPr>
          </a:p>
        </p:txBody>
      </p:sp>
      <p:sp>
        <p:nvSpPr>
          <p:cNvPr id="265" name="Google Shape;265;p32"/>
          <p:cNvSpPr txBox="1"/>
          <p:nvPr/>
        </p:nvSpPr>
        <p:spPr>
          <a:xfrm>
            <a:off x="225850" y="1305463"/>
            <a:ext cx="8685600" cy="45726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rPr lang="en" sz="1800">
                <a:solidFill>
                  <a:srgbClr val="303133"/>
                </a:solidFill>
                <a:highlight>
                  <a:srgbClr val="FFFFFF"/>
                </a:highlight>
                <a:latin typeface="Open Sans"/>
                <a:ea typeface="Open Sans"/>
                <a:cs typeface="Open Sans"/>
                <a:sym typeface="Open Sans"/>
              </a:rPr>
              <a:t>Now imagine you are a Tea Master…….</a:t>
            </a:r>
            <a:endParaRPr sz="18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rPr lang="en" sz="1800">
                <a:solidFill>
                  <a:srgbClr val="303133"/>
                </a:solidFill>
                <a:highlight>
                  <a:srgbClr val="FFFFFF"/>
                </a:highlight>
                <a:latin typeface="Open Sans"/>
                <a:ea typeface="Open Sans"/>
                <a:cs typeface="Open Sans"/>
                <a:sym typeface="Open Sans"/>
              </a:rPr>
              <a:t>The ingredients used to make tea (water, tea leaves, milk, sugar, and spices) are the “</a:t>
            </a:r>
            <a:r>
              <a:rPr b="1" lang="en" sz="1800">
                <a:solidFill>
                  <a:srgbClr val="303133"/>
                </a:solidFill>
                <a:highlight>
                  <a:srgbClr val="FFFFFF"/>
                </a:highlight>
                <a:latin typeface="Open Sans"/>
                <a:ea typeface="Open Sans"/>
                <a:cs typeface="Open Sans"/>
                <a:sym typeface="Open Sans"/>
              </a:rPr>
              <a:t>neurons</a:t>
            </a:r>
            <a:r>
              <a:rPr lang="en" sz="1800">
                <a:solidFill>
                  <a:srgbClr val="303133"/>
                </a:solidFill>
                <a:highlight>
                  <a:srgbClr val="FFFFFF"/>
                </a:highlight>
                <a:latin typeface="Open Sans"/>
                <a:ea typeface="Open Sans"/>
                <a:cs typeface="Open Sans"/>
                <a:sym typeface="Open Sans"/>
              </a:rPr>
              <a:t>” since they make up the starting points of the process. The amount of each ingredient represents the “</a:t>
            </a:r>
            <a:r>
              <a:rPr b="1" lang="en" sz="1800">
                <a:solidFill>
                  <a:srgbClr val="303133"/>
                </a:solidFill>
                <a:highlight>
                  <a:srgbClr val="FFFFFF"/>
                </a:highlight>
                <a:latin typeface="Open Sans"/>
                <a:ea typeface="Open Sans"/>
                <a:cs typeface="Open Sans"/>
                <a:sym typeface="Open Sans"/>
              </a:rPr>
              <a:t>weight</a:t>
            </a:r>
            <a:r>
              <a:rPr lang="en" sz="1800">
                <a:solidFill>
                  <a:srgbClr val="303133"/>
                </a:solidFill>
                <a:highlight>
                  <a:srgbClr val="FFFFFF"/>
                </a:highlight>
                <a:latin typeface="Open Sans"/>
                <a:ea typeface="Open Sans"/>
                <a:cs typeface="Open Sans"/>
                <a:sym typeface="Open Sans"/>
              </a:rPr>
              <a:t>.” Once you put in the tea leaves in the water and add the sugar, spices, and milk in the pan, all the ingredients will mix and transform into another state. This transformation process represents the “</a:t>
            </a:r>
            <a:r>
              <a:rPr b="1" lang="en" sz="1800">
                <a:solidFill>
                  <a:srgbClr val="303133"/>
                </a:solidFill>
                <a:highlight>
                  <a:srgbClr val="FFFFFF"/>
                </a:highlight>
                <a:latin typeface="Open Sans"/>
                <a:ea typeface="Open Sans"/>
                <a:cs typeface="Open Sans"/>
                <a:sym typeface="Open Sans"/>
              </a:rPr>
              <a:t>activation</a:t>
            </a:r>
            <a:r>
              <a:rPr lang="en" sz="1800">
                <a:solidFill>
                  <a:srgbClr val="303133"/>
                </a:solidFill>
                <a:highlight>
                  <a:srgbClr val="FFFFFF"/>
                </a:highlight>
                <a:latin typeface="Open Sans"/>
                <a:ea typeface="Open Sans"/>
                <a:cs typeface="Open Sans"/>
                <a:sym typeface="Open Sans"/>
              </a:rPr>
              <a:t> </a:t>
            </a:r>
            <a:r>
              <a:rPr b="1" lang="en" sz="1800">
                <a:solidFill>
                  <a:srgbClr val="303133"/>
                </a:solidFill>
                <a:highlight>
                  <a:srgbClr val="FFFFFF"/>
                </a:highlight>
                <a:latin typeface="Open Sans"/>
                <a:ea typeface="Open Sans"/>
                <a:cs typeface="Open Sans"/>
                <a:sym typeface="Open Sans"/>
              </a:rPr>
              <a:t>function</a:t>
            </a:r>
            <a:r>
              <a:rPr lang="en" sz="1800">
                <a:solidFill>
                  <a:srgbClr val="303133"/>
                </a:solidFill>
                <a:highlight>
                  <a:srgbClr val="FFFFFF"/>
                </a:highlight>
                <a:latin typeface="Open Sans"/>
                <a:ea typeface="Open Sans"/>
                <a:cs typeface="Open Sans"/>
                <a:sym typeface="Open Sans"/>
              </a:rPr>
              <a:t>.”</a:t>
            </a:r>
            <a:endParaRPr sz="2200">
              <a:latin typeface="Open Sans"/>
              <a:ea typeface="Open Sans"/>
              <a:cs typeface="Open Sans"/>
              <a:sym typeface="Open Sans"/>
            </a:endParaRPr>
          </a:p>
          <a:p>
            <a:pPr indent="0" lvl="0" marL="457200" rtl="0" algn="l">
              <a:lnSpc>
                <a:spcPct val="115000"/>
              </a:lnSpc>
              <a:spcBef>
                <a:spcPts val="0"/>
              </a:spcBef>
              <a:spcAft>
                <a:spcPts val="0"/>
              </a:spcAft>
              <a:buNone/>
            </a:pPr>
            <a:r>
              <a:t/>
            </a:r>
            <a:endParaRPr sz="1900">
              <a:latin typeface="Open Sans"/>
              <a:ea typeface="Open Sans"/>
              <a:cs typeface="Open Sans"/>
              <a:sym typeface="Open Sans"/>
            </a:endParaRPr>
          </a:p>
        </p:txBody>
      </p:sp>
      <p:grpSp>
        <p:nvGrpSpPr>
          <p:cNvPr id="266" name="Google Shape;266;p32"/>
          <p:cNvGrpSpPr/>
          <p:nvPr/>
        </p:nvGrpSpPr>
        <p:grpSpPr>
          <a:xfrm>
            <a:off x="0" y="5976100"/>
            <a:ext cx="9144000" cy="919800"/>
            <a:chOff x="0" y="5976100"/>
            <a:chExt cx="9144000" cy="919800"/>
          </a:xfrm>
        </p:grpSpPr>
        <p:sp>
          <p:nvSpPr>
            <p:cNvPr id="267" name="Google Shape;267;p32"/>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8" name="Google Shape;268;p32"/>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74" name="Google Shape;274;p3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75" name="Google Shape;275;p33"/>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Hidden Layers and output Layer</a:t>
            </a:r>
            <a:endParaRPr sz="4800">
              <a:solidFill>
                <a:srgbClr val="434343"/>
              </a:solidFill>
              <a:latin typeface="Economica"/>
              <a:ea typeface="Economica"/>
              <a:cs typeface="Economica"/>
              <a:sym typeface="Economica"/>
            </a:endParaRPr>
          </a:p>
        </p:txBody>
      </p:sp>
      <p:sp>
        <p:nvSpPr>
          <p:cNvPr id="276" name="Google Shape;276;p33"/>
          <p:cNvSpPr txBox="1"/>
          <p:nvPr/>
        </p:nvSpPr>
        <p:spPr>
          <a:xfrm>
            <a:off x="229200" y="1120213"/>
            <a:ext cx="8685600" cy="49527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lang="en" sz="1800">
                <a:solidFill>
                  <a:srgbClr val="303133"/>
                </a:solidFill>
                <a:highlight>
                  <a:srgbClr val="FFFFFF"/>
                </a:highlight>
                <a:latin typeface="Open Sans"/>
                <a:ea typeface="Open Sans"/>
                <a:cs typeface="Open Sans"/>
                <a:sym typeface="Open Sans"/>
              </a:rPr>
              <a:t>The layer or layers hidden between the input and output layer are known as the </a:t>
            </a:r>
            <a:r>
              <a:rPr b="1" lang="en" sz="1800">
                <a:solidFill>
                  <a:srgbClr val="303133"/>
                </a:solidFill>
                <a:highlight>
                  <a:srgbClr val="FFFFFF"/>
                </a:highlight>
                <a:latin typeface="Open Sans"/>
                <a:ea typeface="Open Sans"/>
                <a:cs typeface="Open Sans"/>
                <a:sym typeface="Open Sans"/>
              </a:rPr>
              <a:t>hidden layers</a:t>
            </a:r>
            <a:r>
              <a:rPr lang="en" sz="1800">
                <a:solidFill>
                  <a:srgbClr val="303133"/>
                </a:solidFill>
                <a:highlight>
                  <a:srgbClr val="FFFFFF"/>
                </a:highlight>
                <a:latin typeface="Open Sans"/>
                <a:ea typeface="Open Sans"/>
                <a:cs typeface="Open Sans"/>
                <a:sym typeface="Open Sans"/>
              </a:rPr>
              <a:t>. It is called the hidden layer since it is always hidden from the external world. The main computation of a Neural Network takes place in the hidden layers. So, the hidden layer takes all the inputs from the input layer and performs the necessary calculation to generate a result. This result is then forwarded to the output layer so that the user can view the result of the computation.</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solidFill>
                  <a:srgbClr val="303133"/>
                </a:solidFill>
                <a:highlight>
                  <a:srgbClr val="FFFFFF"/>
                </a:highlight>
                <a:latin typeface="Open Sans"/>
                <a:ea typeface="Open Sans"/>
                <a:cs typeface="Open Sans"/>
                <a:sym typeface="Open Sans"/>
              </a:rPr>
              <a:t>In our tea-making example, when we mix all the ingredients, the formulation changes its state and color on heating. The ingredients represent the hidden layers. Here heating represents the activation process that finally delivers the result – tea.</a:t>
            </a:r>
            <a:r>
              <a:rPr lang="en" sz="1800">
                <a:latin typeface="Open Sans"/>
                <a:ea typeface="Open Sans"/>
                <a:cs typeface="Open Sans"/>
                <a:sym typeface="Open Sans"/>
              </a:rPr>
              <a:t>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latin typeface="Open Sans"/>
              <a:ea typeface="Open Sans"/>
              <a:cs typeface="Open Sans"/>
              <a:sym typeface="Open Sans"/>
            </a:endParaRPr>
          </a:p>
        </p:txBody>
      </p:sp>
      <p:grpSp>
        <p:nvGrpSpPr>
          <p:cNvPr id="277" name="Google Shape;277;p33"/>
          <p:cNvGrpSpPr/>
          <p:nvPr/>
        </p:nvGrpSpPr>
        <p:grpSpPr>
          <a:xfrm>
            <a:off x="0" y="5976100"/>
            <a:ext cx="9144000" cy="919800"/>
            <a:chOff x="0" y="5976100"/>
            <a:chExt cx="9144000" cy="919800"/>
          </a:xfrm>
        </p:grpSpPr>
        <p:sp>
          <p:nvSpPr>
            <p:cNvPr id="278" name="Google Shape;278;p33"/>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79" name="Google Shape;279;p33"/>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85" name="Google Shape;285;p3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86" name="Google Shape;286;p34"/>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Summary of Tea Example</a:t>
            </a:r>
            <a:endParaRPr sz="4800">
              <a:solidFill>
                <a:srgbClr val="434343"/>
              </a:solidFill>
              <a:latin typeface="Economica"/>
              <a:ea typeface="Economica"/>
              <a:cs typeface="Economica"/>
              <a:sym typeface="Economica"/>
            </a:endParaRPr>
          </a:p>
        </p:txBody>
      </p:sp>
      <p:sp>
        <p:nvSpPr>
          <p:cNvPr id="287" name="Google Shape;287;p34"/>
          <p:cNvSpPr txBox="1"/>
          <p:nvPr/>
        </p:nvSpPr>
        <p:spPr>
          <a:xfrm>
            <a:off x="229200" y="1120213"/>
            <a:ext cx="8685600" cy="49527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b="1" lang="en" sz="1800">
                <a:solidFill>
                  <a:srgbClr val="303133"/>
                </a:solidFill>
                <a:highlight>
                  <a:srgbClr val="FFFFFF"/>
                </a:highlight>
                <a:latin typeface="Open Sans"/>
                <a:ea typeface="Open Sans"/>
                <a:cs typeface="Open Sans"/>
                <a:sym typeface="Open Sans"/>
              </a:rPr>
              <a:t>Input layers: </a:t>
            </a:r>
            <a:r>
              <a:rPr lang="en" sz="1800">
                <a:solidFill>
                  <a:srgbClr val="303133"/>
                </a:solidFill>
                <a:highlight>
                  <a:srgbClr val="FFFFFF"/>
                </a:highlight>
                <a:latin typeface="Open Sans"/>
                <a:ea typeface="Open Sans"/>
                <a:cs typeface="Open Sans"/>
                <a:sym typeface="Open Sans"/>
              </a:rPr>
              <a:t>water, tea leaves, sugar, milk and spices</a:t>
            </a:r>
            <a:endParaRPr sz="1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b="1" lang="en" sz="1800">
                <a:solidFill>
                  <a:srgbClr val="303133"/>
                </a:solidFill>
                <a:highlight>
                  <a:srgbClr val="FFFFFF"/>
                </a:highlight>
                <a:latin typeface="Open Sans"/>
                <a:ea typeface="Open Sans"/>
                <a:cs typeface="Open Sans"/>
                <a:sym typeface="Open Sans"/>
              </a:rPr>
              <a:t>Hidden layers: </a:t>
            </a:r>
            <a:r>
              <a:rPr lang="en" sz="1800">
                <a:solidFill>
                  <a:srgbClr val="303133"/>
                </a:solidFill>
                <a:highlight>
                  <a:srgbClr val="FFFFFF"/>
                </a:highlight>
                <a:latin typeface="Open Sans"/>
                <a:ea typeface="Open Sans"/>
                <a:cs typeface="Open Sans"/>
                <a:sym typeface="Open Sans"/>
              </a:rPr>
              <a:t>all the above ingredients mixed with certain weights</a:t>
            </a:r>
            <a:endParaRPr sz="1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b="1" lang="en" sz="1800">
                <a:solidFill>
                  <a:srgbClr val="303133"/>
                </a:solidFill>
                <a:highlight>
                  <a:srgbClr val="FFFFFF"/>
                </a:highlight>
                <a:latin typeface="Open Sans"/>
                <a:ea typeface="Open Sans"/>
                <a:cs typeface="Open Sans"/>
                <a:sym typeface="Open Sans"/>
              </a:rPr>
              <a:t>Activation function:</a:t>
            </a:r>
            <a:r>
              <a:rPr lang="en" sz="1800">
                <a:solidFill>
                  <a:srgbClr val="303133"/>
                </a:solidFill>
                <a:highlight>
                  <a:srgbClr val="FFFFFF"/>
                </a:highlight>
                <a:latin typeface="Open Sans"/>
                <a:ea typeface="Open Sans"/>
                <a:cs typeface="Open Sans"/>
                <a:sym typeface="Open Sans"/>
              </a:rPr>
              <a:t> The heating process</a:t>
            </a:r>
            <a:endParaRPr sz="1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b="1" lang="en" sz="1800">
                <a:solidFill>
                  <a:srgbClr val="303133"/>
                </a:solidFill>
                <a:highlight>
                  <a:schemeClr val="lt1"/>
                </a:highlight>
                <a:latin typeface="Open Sans"/>
                <a:ea typeface="Open Sans"/>
                <a:cs typeface="Open Sans"/>
                <a:sym typeface="Open Sans"/>
              </a:rPr>
              <a:t>Output layer:</a:t>
            </a:r>
            <a:r>
              <a:rPr lang="en" sz="1800">
                <a:solidFill>
                  <a:srgbClr val="303133"/>
                </a:solidFill>
                <a:highlight>
                  <a:schemeClr val="lt1"/>
                </a:highlight>
                <a:latin typeface="Open Sans"/>
                <a:ea typeface="Open Sans"/>
                <a:cs typeface="Open Sans"/>
                <a:sym typeface="Open Sans"/>
              </a:rPr>
              <a:t> Tea</a:t>
            </a:r>
            <a:endParaRPr sz="1800">
              <a:solidFill>
                <a:srgbClr val="303133"/>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latin typeface="Open Sans"/>
              <a:ea typeface="Open Sans"/>
              <a:cs typeface="Open Sans"/>
              <a:sym typeface="Open Sans"/>
            </a:endParaRPr>
          </a:p>
          <a:p>
            <a:pPr indent="0" lvl="0" marL="457200" rtl="0" algn="l">
              <a:lnSpc>
                <a:spcPct val="115000"/>
              </a:lnSpc>
              <a:spcBef>
                <a:spcPts val="0"/>
              </a:spcBef>
              <a:spcAft>
                <a:spcPts val="0"/>
              </a:spcAft>
              <a:buNone/>
            </a:pPr>
            <a:r>
              <a:t/>
            </a:r>
            <a:endParaRPr sz="2000">
              <a:latin typeface="Open Sans"/>
              <a:ea typeface="Open Sans"/>
              <a:cs typeface="Open Sans"/>
              <a:sym typeface="Open Sans"/>
            </a:endParaRPr>
          </a:p>
        </p:txBody>
      </p:sp>
      <p:grpSp>
        <p:nvGrpSpPr>
          <p:cNvPr id="288" name="Google Shape;288;p34"/>
          <p:cNvGrpSpPr/>
          <p:nvPr/>
        </p:nvGrpSpPr>
        <p:grpSpPr>
          <a:xfrm>
            <a:off x="0" y="5976100"/>
            <a:ext cx="9144000" cy="919800"/>
            <a:chOff x="0" y="5976100"/>
            <a:chExt cx="9144000" cy="919800"/>
          </a:xfrm>
        </p:grpSpPr>
        <p:sp>
          <p:nvSpPr>
            <p:cNvPr id="289" name="Google Shape;289;p3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0" name="Google Shape;290;p34"/>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291" name="Google Shape;291;p34"/>
          <p:cNvPicPr preferRelativeResize="0"/>
          <p:nvPr/>
        </p:nvPicPr>
        <p:blipFill>
          <a:blip r:embed="rId4">
            <a:alphaModFix/>
          </a:blip>
          <a:stretch>
            <a:fillRect/>
          </a:stretch>
        </p:blipFill>
        <p:spPr>
          <a:xfrm>
            <a:off x="2776525" y="3333800"/>
            <a:ext cx="3590950" cy="24018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35"/>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97" name="Google Shape;297;p3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298" name="Google Shape;298;p35"/>
          <p:cNvSpPr txBox="1"/>
          <p:nvPr/>
        </p:nvSpPr>
        <p:spPr>
          <a:xfrm>
            <a:off x="-100" y="170000"/>
            <a:ext cx="9144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500">
                <a:solidFill>
                  <a:srgbClr val="434343"/>
                </a:solidFill>
                <a:latin typeface="Economica"/>
                <a:ea typeface="Economica"/>
                <a:cs typeface="Economica"/>
                <a:sym typeface="Economica"/>
              </a:rPr>
              <a:t>Another intuitive Explanation of Neural Networks</a:t>
            </a:r>
            <a:endParaRPr sz="4500">
              <a:solidFill>
                <a:srgbClr val="434343"/>
              </a:solidFill>
              <a:latin typeface="Economica"/>
              <a:ea typeface="Economica"/>
              <a:cs typeface="Economica"/>
              <a:sym typeface="Economica"/>
            </a:endParaRPr>
          </a:p>
        </p:txBody>
      </p:sp>
      <p:pic>
        <p:nvPicPr>
          <p:cNvPr descr="Very simple explanation of a neural network using an analogy that even a high school student can understand it easily. what is neural network exactly? I will discuss using a simple example various concepts such as what is neuron, error backpropogation algorithm, forward pass, backward pass, neural network training etc. &#10;&#10;3b1b Video on neural net with some math: https://www.youtube.com/watch?v=aircAruvnKk&#10;&#10;Next video: https://www.youtube.com/watch?v=VC-EliTgMEM&amp;list=PLeo1K3hjS3uu7CxAacxVndI4bE_o3BDtO&amp;index=5&#10;&#10;Previous video: https://www.youtube.com/watch?v=VhRtaziEWd4&amp;list=PLeo1K3hjS3uu7CxAacxVndI4bE_o3BDtO&amp;index=3&#10;&#10;Entire Deep learning playlist: https://www.youtube.com/playlist?list=PLeo1K3hjS3uu7CxAacxVndI4bE_o3BDtO&#10;&#10;Prerequisites for this series:&#10;   1: Python tutorials (first 16 videos): https://www.youtube.com/playlist?list=PLeo1K3hjS3uv5U-Lmlnucd7gqF-3ehIh0    &#10;   2: Pandas tutorials(first 8 videos): https://www.youtube.com/playlist?list=PLeo1K3hjS3uuASpe-1LjfG5f14Bnozjwy&#10;   3: Machine learning playlist (first 16 videos): https://www.youtube.com/playlist?list=PLeo1K3hjS3uvCeTYTeyfe0-rN5r8zn9rw  &#10;&#10;Website: http://codebasicshub.com/&#10;Facebook: https://www.facebook.com/codebasicshub&#10;Twitter: https://twitter.com/codebasicshub&#10;Patreon: https://www.patreon.com/codebasics" id="299" name="Google Shape;299;p35" title="Very Simple Explanation Of Neural Network | Deep Learning Tutorial 4 (Tensorflow2.0, Keras &amp; Python)">
            <a:hlinkClick r:id="rId3"/>
          </p:cNvPr>
          <p:cNvPicPr preferRelativeResize="0"/>
          <p:nvPr/>
        </p:nvPicPr>
        <p:blipFill>
          <a:blip r:embed="rId4">
            <a:alphaModFix/>
          </a:blip>
          <a:stretch>
            <a:fillRect/>
          </a:stretch>
        </p:blipFill>
        <p:spPr>
          <a:xfrm>
            <a:off x="609575" y="975200"/>
            <a:ext cx="7767775" cy="58258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3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05" name="Google Shape;305;p3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06" name="Google Shape;306;p36"/>
          <p:cNvSpPr txBox="1"/>
          <p:nvPr/>
        </p:nvSpPr>
        <p:spPr>
          <a:xfrm>
            <a:off x="-100" y="170000"/>
            <a:ext cx="9144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Explanation of Neural Networks (Optional)</a:t>
            </a:r>
            <a:endParaRPr sz="4800">
              <a:solidFill>
                <a:srgbClr val="434343"/>
              </a:solidFill>
              <a:latin typeface="Economica"/>
              <a:ea typeface="Economica"/>
              <a:cs typeface="Economica"/>
              <a:sym typeface="Economica"/>
            </a:endParaRPr>
          </a:p>
        </p:txBody>
      </p:sp>
      <p:sp>
        <p:nvSpPr>
          <p:cNvPr id="307" name="Google Shape;307;p36"/>
          <p:cNvSpPr txBox="1"/>
          <p:nvPr/>
        </p:nvSpPr>
        <p:spPr>
          <a:xfrm>
            <a:off x="1309100" y="975200"/>
            <a:ext cx="6698700" cy="41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t>If you like understanding things through Mathematics, this is for you! 😆</a:t>
            </a:r>
            <a:endParaRPr sz="1600"/>
          </a:p>
        </p:txBody>
      </p:sp>
      <p:pic>
        <p:nvPicPr>
          <p:cNvPr descr="Home page: https://www.3blue1brown.com/&#10;Brought to you by you: http://3b1b.co/nn1-thanks&#10;Additional funding provided by Amplify Partners&#10;&#10;Full playlist: http://3b1b.co/neural-networks&#10;&#10;Typo correction: At 14 minutes 45 seconds, the last index on the bias vector is n, when it's supposed to in fact be a k.  Thanks for the sharp eyes that caught that!&#10;&#10;For those who want to learn more, I highly recommend the book by Michael Nielsen introducing neural networks and deep learning: https://goo.gl/Zmczdy&#10;&#10;There are two neat things about this book.  First, it's available for free, so consider joining me in making a donation Nielsen's way if you get something out of it.  And second, it's centered around walking through some code and data which you can download yourself, and which covers the same example that I introduce in this video.  Yay for active learning!&#10;https://github.com/mnielsen/neural-networks-and-deep-learning&#10;&#10;I also highly recommend Chris Olah's blog: http://colah.github.io/&#10;&#10;For more videos, Welch Labs also has some great series on machine learning: &#10;https://youtu.be/i8D90DkCLhI&#10;https://youtu.be/bxe2T-V8XRs&#10;&#10;For those of you looking to go *even* deeper, check out the text &quot;Deep Learning&quot; by Goodfellow, Bengio, and Courville.  &#10;&#10;Also, the publication Distill is just utterly beautiful: https://distill.pub/&#10;&#10;Lion photo by Kevin Pluck&#10;&#10;-----------------&#10;Timeline: &#10;0:00 - Introduction example&#10;1:07 - Series preview&#10;2:42 - What are neurons?&#10;3:35 - Introducing layers&#10;5:31 - Why layers?&#10;8:38 - Edge detection example&#10;11:34 - Counting weights and biases&#10;12:30 - How learning relates&#10;13:26 - Notation and linear algebra&#10;15:17 - Recap&#10;16:27 - Some final words&#10;17:03 - ReLU vs Sigmoid&#10;&#10;------------------&#10;Animations largely made using manim, a scrappy open source python library.  https://github.com/3b1b/manim&#10;&#10;If you want to check it out, I feel compelled to warn you that it's not the most well-documented tool, and has many other quirks you might expect in a library someone wrote with only their own use in mind.&#10;&#10;Music by Vincent Rubinetti.&#10;Download the music on Bandcamp:&#10;https://vincerubinetti.bandcamp.com/album/the-music-of-3blue1brown&#10;&#10;Stream the music on Spotify:&#10;https://open.spotify.com/album/1dVyjwS8FBqXhRunaG5W5u&#10;&#10;If you want to contribute translated subtitles or to help review those that have already been made by others and need approval, you can click the gear icon in the video and go to subtitles/cc, then &quot;add subtitles/cc&quot;.  I really appreciate those who do this, as it helps make the lessons accessible to more people.&#10;------------------&#10;&#10;3blue1brown is a channel about animating math, in all senses of the word animate.  And you know the drill with YouTube, if you want to stay posted on new videos, subscribe, and click the bell to receive notifications (if you're into that).&#10;&#10;If you are new to this channel and want to see more, a good place to start is this playlist: http://3b1b.co/recommended&#10;&#10;Various social media stuffs:&#10;Website: https://www.3blue1brown.com&#10;Twitter: https://twitter.com/3Blue1Brown&#10;Patreon: https://patreon.com/3blue1brown&#10;Facebook: https://www.facebook.com/3blue1brown&#10;Reddit: https://www.reddit.com/r/3Blue1Brown" id="308" name="Google Shape;308;p36" title="But what is a Neural Network? | Deep learning, chapter 1">
            <a:hlinkClick r:id="rId3"/>
          </p:cNvPr>
          <p:cNvPicPr preferRelativeResize="0"/>
          <p:nvPr/>
        </p:nvPicPr>
        <p:blipFill>
          <a:blip r:embed="rId4">
            <a:alphaModFix/>
          </a:blip>
          <a:stretch>
            <a:fillRect/>
          </a:stretch>
        </p:blipFill>
        <p:spPr>
          <a:xfrm>
            <a:off x="1115250" y="1414775"/>
            <a:ext cx="7086400" cy="53148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312" name="Shape 312"/>
        <p:cNvGrpSpPr/>
        <p:nvPr/>
      </p:nvGrpSpPr>
      <p:grpSpPr>
        <a:xfrm>
          <a:off x="0" y="0"/>
          <a:ext cx="0" cy="0"/>
          <a:chOff x="0" y="0"/>
          <a:chExt cx="0" cy="0"/>
        </a:xfrm>
      </p:grpSpPr>
      <p:sp>
        <p:nvSpPr>
          <p:cNvPr id="313" name="Google Shape;313;p37"/>
          <p:cNvSpPr txBox="1"/>
          <p:nvPr/>
        </p:nvSpPr>
        <p:spPr>
          <a:xfrm>
            <a:off x="651150" y="3061850"/>
            <a:ext cx="7675500" cy="59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FFFFFF"/>
                </a:solidFill>
                <a:latin typeface="Open Sans"/>
                <a:ea typeface="Open Sans"/>
                <a:cs typeface="Open Sans"/>
                <a:sym typeface="Open Sans"/>
              </a:rPr>
              <a:t>Working of a </a:t>
            </a:r>
            <a:r>
              <a:rPr b="1" lang="en" sz="3000">
                <a:solidFill>
                  <a:srgbClr val="FFFFFF"/>
                </a:solidFill>
                <a:latin typeface="Open Sans"/>
                <a:ea typeface="Open Sans"/>
                <a:cs typeface="Open Sans"/>
                <a:sym typeface="Open Sans"/>
              </a:rPr>
              <a:t>Neural Network </a:t>
            </a:r>
            <a:endParaRPr sz="3000">
              <a:solidFill>
                <a:srgbClr val="FFFFFF"/>
              </a:solidFill>
              <a:latin typeface="Open Sans"/>
              <a:ea typeface="Open Sans"/>
              <a:cs typeface="Open Sans"/>
              <a:sym typeface="Open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cxnSp>
        <p:nvCxnSpPr>
          <p:cNvPr id="318" name="Google Shape;318;p3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19" name="Google Shape;319;p38"/>
          <p:cNvSpPr txBox="1"/>
          <p:nvPr/>
        </p:nvSpPr>
        <p:spPr>
          <a:xfrm>
            <a:off x="676575" y="1087925"/>
            <a:ext cx="7821000" cy="480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In the next set of slides, we will be discussing about the working on Neural Networks that includes 3 main steps:</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AutoNum type="arabicPeriod"/>
            </a:pPr>
            <a:r>
              <a:rPr lang="en" sz="2000">
                <a:latin typeface="Open Sans"/>
                <a:ea typeface="Open Sans"/>
                <a:cs typeface="Open Sans"/>
                <a:sym typeface="Open Sans"/>
              </a:rPr>
              <a:t>Forward Propagation</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AutoNum type="arabicPeriod"/>
            </a:pPr>
            <a:r>
              <a:rPr lang="en" sz="2000">
                <a:latin typeface="Open Sans"/>
                <a:ea typeface="Open Sans"/>
                <a:cs typeface="Open Sans"/>
                <a:sym typeface="Open Sans"/>
              </a:rPr>
              <a:t>Gradient Descent</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AutoNum type="arabicPeriod"/>
            </a:pPr>
            <a:r>
              <a:rPr lang="en" sz="2000">
                <a:latin typeface="Open Sans"/>
                <a:ea typeface="Open Sans"/>
                <a:cs typeface="Open Sans"/>
                <a:sym typeface="Open Sans"/>
              </a:rPr>
              <a:t>Backward Propagation</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b="1" lang="en" sz="2000">
                <a:latin typeface="Open Sans"/>
                <a:ea typeface="Open Sans"/>
                <a:cs typeface="Open Sans"/>
                <a:sym typeface="Open Sans"/>
              </a:rPr>
              <a:t>What are they? </a:t>
            </a:r>
            <a:r>
              <a:rPr lang="en" sz="2000">
                <a:latin typeface="Open Sans"/>
                <a:ea typeface="Open Sans"/>
                <a:cs typeface="Open Sans"/>
                <a:sym typeface="Open Sans"/>
              </a:rPr>
              <a:t>These are the three important pillars of the neural network working and we will learn more about its prominence in next few slides.</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grpSp>
        <p:nvGrpSpPr>
          <p:cNvPr id="320" name="Google Shape;320;p38"/>
          <p:cNvGrpSpPr/>
          <p:nvPr/>
        </p:nvGrpSpPr>
        <p:grpSpPr>
          <a:xfrm>
            <a:off x="0" y="5976100"/>
            <a:ext cx="9144000" cy="919800"/>
            <a:chOff x="0" y="5976100"/>
            <a:chExt cx="9144000" cy="919800"/>
          </a:xfrm>
        </p:grpSpPr>
        <p:sp>
          <p:nvSpPr>
            <p:cNvPr id="321" name="Google Shape;321;p38"/>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2" name="Google Shape;322;p38"/>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3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28" name="Google Shape;328;p3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29" name="Google Shape;329;p39"/>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Why Forward Propagation in NN?</a:t>
            </a:r>
            <a:endParaRPr sz="4800">
              <a:solidFill>
                <a:srgbClr val="434343"/>
              </a:solidFill>
              <a:latin typeface="Economica"/>
              <a:ea typeface="Economica"/>
              <a:cs typeface="Economica"/>
              <a:sym typeface="Economica"/>
            </a:endParaRPr>
          </a:p>
        </p:txBody>
      </p:sp>
      <p:sp>
        <p:nvSpPr>
          <p:cNvPr id="330" name="Google Shape;330;p39"/>
          <p:cNvSpPr txBox="1"/>
          <p:nvPr/>
        </p:nvSpPr>
        <p:spPr>
          <a:xfrm>
            <a:off x="1044500" y="2324549"/>
            <a:ext cx="6827100" cy="25839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rgbClr val="303133"/>
              </a:buClr>
              <a:buSzPts val="2000"/>
              <a:buFont typeface="Open Sans"/>
              <a:buChar char="●"/>
            </a:pPr>
            <a:r>
              <a:rPr lang="en" sz="2000">
                <a:solidFill>
                  <a:srgbClr val="303133"/>
                </a:solidFill>
                <a:highlight>
                  <a:srgbClr val="FFFFFF"/>
                </a:highlight>
                <a:latin typeface="Open Sans"/>
                <a:ea typeface="Open Sans"/>
                <a:cs typeface="Open Sans"/>
                <a:sym typeface="Open Sans"/>
              </a:rPr>
              <a:t>In order to generate output or desired result, we need to feed input data. Forward propagation helps us do that in Neural Networks. The data in NN should be fed in the forward direction</a:t>
            </a:r>
            <a:r>
              <a:rPr lang="en" sz="2000">
                <a:solidFill>
                  <a:srgbClr val="303133"/>
                </a:solidFill>
                <a:highlight>
                  <a:srgbClr val="FFFFFF"/>
                </a:highlight>
                <a:latin typeface="Open Sans"/>
                <a:ea typeface="Open Sans"/>
                <a:cs typeface="Open Sans"/>
                <a:sym typeface="Open Sans"/>
              </a:rPr>
              <a:t> only</a:t>
            </a:r>
            <a:r>
              <a:rPr lang="en" sz="2000">
                <a:solidFill>
                  <a:srgbClr val="303133"/>
                </a:solidFill>
                <a:highlight>
                  <a:srgbClr val="FFFFFF"/>
                </a:highlight>
                <a:latin typeface="Open Sans"/>
                <a:ea typeface="Open Sans"/>
                <a:cs typeface="Open Sans"/>
                <a:sym typeface="Open Sans"/>
              </a:rPr>
              <a:t>. </a:t>
            </a:r>
            <a:endParaRPr sz="2200">
              <a:latin typeface="Open Sans"/>
              <a:ea typeface="Open Sans"/>
              <a:cs typeface="Open Sans"/>
              <a:sym typeface="Open Sans"/>
            </a:endParaRPr>
          </a:p>
        </p:txBody>
      </p:sp>
      <p:grpSp>
        <p:nvGrpSpPr>
          <p:cNvPr id="331" name="Google Shape;331;p39"/>
          <p:cNvGrpSpPr/>
          <p:nvPr/>
        </p:nvGrpSpPr>
        <p:grpSpPr>
          <a:xfrm>
            <a:off x="0" y="5976100"/>
            <a:ext cx="9144000" cy="919800"/>
            <a:chOff x="0" y="5976100"/>
            <a:chExt cx="9144000" cy="919800"/>
          </a:xfrm>
        </p:grpSpPr>
        <p:sp>
          <p:nvSpPr>
            <p:cNvPr id="332" name="Google Shape;332;p39"/>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3" name="Google Shape;333;p39"/>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4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39" name="Google Shape;339;p4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40" name="Google Shape;340;p40"/>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Why Gradient Descent?</a:t>
            </a:r>
            <a:endParaRPr sz="4800">
              <a:solidFill>
                <a:srgbClr val="434343"/>
              </a:solidFill>
              <a:latin typeface="Economica"/>
              <a:ea typeface="Economica"/>
              <a:cs typeface="Economica"/>
              <a:sym typeface="Economica"/>
            </a:endParaRPr>
          </a:p>
        </p:txBody>
      </p:sp>
      <p:sp>
        <p:nvSpPr>
          <p:cNvPr id="341" name="Google Shape;341;p40"/>
          <p:cNvSpPr txBox="1"/>
          <p:nvPr/>
        </p:nvSpPr>
        <p:spPr>
          <a:xfrm>
            <a:off x="1044500" y="2613700"/>
            <a:ext cx="6827100" cy="17238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rgbClr val="303133"/>
              </a:buClr>
              <a:buSzPts val="2000"/>
              <a:buFont typeface="Open Sans"/>
              <a:buChar char="●"/>
            </a:pPr>
            <a:r>
              <a:rPr lang="en" sz="2000">
                <a:solidFill>
                  <a:schemeClr val="dk1"/>
                </a:solidFill>
                <a:latin typeface="Open Sans"/>
                <a:ea typeface="Open Sans"/>
                <a:cs typeface="Open Sans"/>
                <a:sym typeface="Open Sans"/>
              </a:rPr>
              <a:t>Just think of Gradient Descent as a technique to minimise the loss/cost function.</a:t>
            </a:r>
            <a:endParaRPr sz="20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rPr lang="en" sz="2000">
                <a:solidFill>
                  <a:schemeClr val="dk1"/>
                </a:solidFill>
                <a:latin typeface="Open Sans"/>
                <a:ea typeface="Open Sans"/>
                <a:cs typeface="Open Sans"/>
                <a:sym typeface="Open Sans"/>
              </a:rPr>
              <a:t>It helps in making the model perform better.</a:t>
            </a:r>
            <a:endParaRPr sz="2000">
              <a:solidFill>
                <a:schemeClr val="dk1"/>
              </a:solidFill>
              <a:latin typeface="Open Sans"/>
              <a:ea typeface="Open Sans"/>
              <a:cs typeface="Open Sans"/>
              <a:sym typeface="Open Sans"/>
            </a:endParaRPr>
          </a:p>
        </p:txBody>
      </p:sp>
      <p:grpSp>
        <p:nvGrpSpPr>
          <p:cNvPr id="342" name="Google Shape;342;p40"/>
          <p:cNvGrpSpPr/>
          <p:nvPr/>
        </p:nvGrpSpPr>
        <p:grpSpPr>
          <a:xfrm>
            <a:off x="0" y="5976100"/>
            <a:ext cx="9144000" cy="919800"/>
            <a:chOff x="0" y="5976100"/>
            <a:chExt cx="9144000" cy="919800"/>
          </a:xfrm>
        </p:grpSpPr>
        <p:sp>
          <p:nvSpPr>
            <p:cNvPr id="343" name="Google Shape;343;p4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4" name="Google Shape;344;p40"/>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4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50" name="Google Shape;350;p4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51" name="Google Shape;351;p41"/>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Why Backward Propagation in NN?</a:t>
            </a:r>
            <a:endParaRPr sz="4800">
              <a:solidFill>
                <a:srgbClr val="434343"/>
              </a:solidFill>
              <a:latin typeface="Economica"/>
              <a:ea typeface="Economica"/>
              <a:cs typeface="Economica"/>
              <a:sym typeface="Economica"/>
            </a:endParaRPr>
          </a:p>
        </p:txBody>
      </p:sp>
      <p:sp>
        <p:nvSpPr>
          <p:cNvPr id="352" name="Google Shape;352;p41"/>
          <p:cNvSpPr txBox="1"/>
          <p:nvPr/>
        </p:nvSpPr>
        <p:spPr>
          <a:xfrm>
            <a:off x="1158450" y="2583012"/>
            <a:ext cx="6827100" cy="20271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rgbClr val="303133"/>
              </a:buClr>
              <a:buSzPts val="2000"/>
              <a:buFont typeface="Open Sans"/>
              <a:buChar char="●"/>
            </a:pPr>
            <a:r>
              <a:rPr lang="en" sz="2000">
                <a:solidFill>
                  <a:srgbClr val="303133"/>
                </a:solidFill>
                <a:highlight>
                  <a:srgbClr val="FFFFFF"/>
                </a:highlight>
                <a:latin typeface="Open Sans"/>
                <a:ea typeface="Open Sans"/>
                <a:cs typeface="Open Sans"/>
                <a:sym typeface="Open Sans"/>
              </a:rPr>
              <a:t>When you generate some output through forward propagation, there are some errors generated in the process. To reduce these errors, we traverse back from the output layer to input layer and update the initially assigned weights.</a:t>
            </a:r>
            <a:br>
              <a:rPr lang="en" sz="2000">
                <a:solidFill>
                  <a:srgbClr val="303133"/>
                </a:solidFill>
                <a:highlight>
                  <a:srgbClr val="FFFFFF"/>
                </a:highlight>
                <a:latin typeface="Open Sans"/>
                <a:ea typeface="Open Sans"/>
                <a:cs typeface="Open Sans"/>
                <a:sym typeface="Open Sans"/>
              </a:rPr>
            </a:br>
            <a:endParaRPr sz="2000">
              <a:solidFill>
                <a:srgbClr val="303133"/>
              </a:solidFill>
              <a:highlight>
                <a:srgbClr val="FFFFFF"/>
              </a:highlight>
              <a:latin typeface="Open Sans"/>
              <a:ea typeface="Open Sans"/>
              <a:cs typeface="Open Sans"/>
              <a:sym typeface="Open Sans"/>
            </a:endParaRPr>
          </a:p>
        </p:txBody>
      </p:sp>
      <p:grpSp>
        <p:nvGrpSpPr>
          <p:cNvPr id="353" name="Google Shape;353;p41"/>
          <p:cNvGrpSpPr/>
          <p:nvPr/>
        </p:nvGrpSpPr>
        <p:grpSpPr>
          <a:xfrm>
            <a:off x="0" y="5976100"/>
            <a:ext cx="9144000" cy="919800"/>
            <a:chOff x="0" y="5976100"/>
            <a:chExt cx="9144000" cy="919800"/>
          </a:xfrm>
        </p:grpSpPr>
        <p:sp>
          <p:nvSpPr>
            <p:cNvPr id="354" name="Google Shape;354;p4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5" name="Google Shape;355;p41"/>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78" name="Shape 78"/>
        <p:cNvGrpSpPr/>
        <p:nvPr/>
      </p:nvGrpSpPr>
      <p:grpSpPr>
        <a:xfrm>
          <a:off x="0" y="0"/>
          <a:ext cx="0" cy="0"/>
          <a:chOff x="0" y="0"/>
          <a:chExt cx="0" cy="0"/>
        </a:xfrm>
      </p:grpSpPr>
      <p:sp>
        <p:nvSpPr>
          <p:cNvPr id="79" name="Google Shape;79;p15"/>
          <p:cNvSpPr txBox="1"/>
          <p:nvPr/>
        </p:nvSpPr>
        <p:spPr>
          <a:xfrm>
            <a:off x="651150" y="2775000"/>
            <a:ext cx="7675500" cy="130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FFFFFF"/>
                </a:solidFill>
                <a:latin typeface="Open Sans"/>
                <a:ea typeface="Open Sans"/>
                <a:cs typeface="Open Sans"/>
                <a:sym typeface="Open Sans"/>
              </a:rPr>
              <a:t>The Story of a Neural Network, also known as Artificial Neural Network - A.N.N. </a:t>
            </a:r>
            <a:endParaRPr sz="3000">
              <a:solidFill>
                <a:srgbClr val="FFFFFF"/>
              </a:solidFill>
              <a:latin typeface="Open Sans"/>
              <a:ea typeface="Open Sans"/>
              <a:cs typeface="Open Sans"/>
              <a:sym typeface="Open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359" name="Shape 359"/>
        <p:cNvGrpSpPr/>
        <p:nvPr/>
      </p:nvGrpSpPr>
      <p:grpSpPr>
        <a:xfrm>
          <a:off x="0" y="0"/>
          <a:ext cx="0" cy="0"/>
          <a:chOff x="0" y="0"/>
          <a:chExt cx="0" cy="0"/>
        </a:xfrm>
      </p:grpSpPr>
      <p:sp>
        <p:nvSpPr>
          <p:cNvPr id="360" name="Google Shape;360;p42"/>
          <p:cNvSpPr txBox="1"/>
          <p:nvPr/>
        </p:nvSpPr>
        <p:spPr>
          <a:xfrm>
            <a:off x="651150" y="3061850"/>
            <a:ext cx="7675500" cy="595800"/>
          </a:xfrm>
          <a:prstGeom prst="rect">
            <a:avLst/>
          </a:prstGeom>
          <a:noFill/>
          <a:ln>
            <a:noFill/>
          </a:ln>
        </p:spPr>
        <p:txBody>
          <a:bodyPr anchorCtr="0" anchor="t" bIns="91425" lIns="91425" spcFirstLastPara="1" rIns="91425" wrap="square" tIns="91425">
            <a:noAutofit/>
          </a:bodyPr>
          <a:lstStyle/>
          <a:p>
            <a:pPr indent="-419100" lvl="0" marL="457200" rtl="0" algn="ctr">
              <a:spcBef>
                <a:spcPts val="0"/>
              </a:spcBef>
              <a:spcAft>
                <a:spcPts val="0"/>
              </a:spcAft>
              <a:buClr>
                <a:srgbClr val="FFFFFF"/>
              </a:buClr>
              <a:buSzPts val="3000"/>
              <a:buFont typeface="Open Sans"/>
              <a:buAutoNum type="arabicPeriod"/>
            </a:pPr>
            <a:r>
              <a:rPr b="1" lang="en" sz="3000">
                <a:solidFill>
                  <a:srgbClr val="FFFFFF"/>
                </a:solidFill>
                <a:latin typeface="Open Sans"/>
                <a:ea typeface="Open Sans"/>
                <a:cs typeface="Open Sans"/>
                <a:sym typeface="Open Sans"/>
              </a:rPr>
              <a:t>Forward Propagation</a:t>
            </a:r>
            <a:endParaRPr sz="3000">
              <a:solidFill>
                <a:srgbClr val="FFFFFF"/>
              </a:solidFill>
              <a:latin typeface="Open Sans"/>
              <a:ea typeface="Open Sans"/>
              <a:cs typeface="Open Sans"/>
              <a:sym typeface="Open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366" name="Google Shape;366;p4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67" name="Google Shape;367;p43"/>
          <p:cNvSpPr txBox="1"/>
          <p:nvPr/>
        </p:nvSpPr>
        <p:spPr>
          <a:xfrm>
            <a:off x="0" y="170000"/>
            <a:ext cx="9108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What is Forward Propagation in NN?</a:t>
            </a:r>
            <a:endParaRPr sz="4800">
              <a:solidFill>
                <a:srgbClr val="434343"/>
              </a:solidFill>
              <a:latin typeface="Economica"/>
              <a:ea typeface="Economica"/>
              <a:cs typeface="Economica"/>
              <a:sym typeface="Economica"/>
            </a:endParaRPr>
          </a:p>
        </p:txBody>
      </p:sp>
      <p:sp>
        <p:nvSpPr>
          <p:cNvPr id="368" name="Google Shape;368;p43"/>
          <p:cNvSpPr txBox="1"/>
          <p:nvPr/>
        </p:nvSpPr>
        <p:spPr>
          <a:xfrm>
            <a:off x="225850" y="925325"/>
            <a:ext cx="8685600" cy="14580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303133"/>
              </a:buClr>
              <a:buSzPts val="1800"/>
              <a:buFont typeface="Open Sans"/>
              <a:buChar char="●"/>
            </a:pPr>
            <a:r>
              <a:rPr lang="en" sz="1800">
                <a:solidFill>
                  <a:srgbClr val="303133"/>
                </a:solidFill>
                <a:highlight>
                  <a:srgbClr val="FFFFFF"/>
                </a:highlight>
                <a:latin typeface="Open Sans"/>
                <a:ea typeface="Open Sans"/>
                <a:cs typeface="Open Sans"/>
                <a:sym typeface="Open Sans"/>
              </a:rPr>
              <a:t>Well, if you break down the words, </a:t>
            </a:r>
            <a:r>
              <a:rPr b="1" lang="en" sz="1800">
                <a:solidFill>
                  <a:srgbClr val="303133"/>
                </a:solidFill>
                <a:highlight>
                  <a:srgbClr val="FFFFFF"/>
                </a:highlight>
                <a:latin typeface="Open Sans"/>
                <a:ea typeface="Open Sans"/>
                <a:cs typeface="Open Sans"/>
                <a:sym typeface="Open Sans"/>
              </a:rPr>
              <a:t>forward</a:t>
            </a:r>
            <a:r>
              <a:rPr lang="en" sz="1800">
                <a:solidFill>
                  <a:srgbClr val="303133"/>
                </a:solidFill>
                <a:highlight>
                  <a:srgbClr val="FFFFFF"/>
                </a:highlight>
                <a:latin typeface="Open Sans"/>
                <a:ea typeface="Open Sans"/>
                <a:cs typeface="Open Sans"/>
                <a:sym typeface="Open Sans"/>
              </a:rPr>
              <a:t> implies moving ahead and </a:t>
            </a:r>
            <a:r>
              <a:rPr b="1" lang="en" sz="1800">
                <a:solidFill>
                  <a:srgbClr val="303133"/>
                </a:solidFill>
                <a:highlight>
                  <a:srgbClr val="FFFFFF"/>
                </a:highlight>
                <a:latin typeface="Open Sans"/>
                <a:ea typeface="Open Sans"/>
                <a:cs typeface="Open Sans"/>
                <a:sym typeface="Open Sans"/>
              </a:rPr>
              <a:t>propagation</a:t>
            </a:r>
            <a:r>
              <a:rPr lang="en" sz="1800">
                <a:solidFill>
                  <a:srgbClr val="303133"/>
                </a:solidFill>
                <a:highlight>
                  <a:srgbClr val="FFFFFF"/>
                </a:highlight>
                <a:latin typeface="Open Sans"/>
                <a:ea typeface="Open Sans"/>
                <a:cs typeface="Open Sans"/>
                <a:sym typeface="Open Sans"/>
              </a:rPr>
              <a:t> is a  term for saying spreading of anything.</a:t>
            </a:r>
            <a:br>
              <a:rPr lang="en" sz="1800">
                <a:solidFill>
                  <a:srgbClr val="303133"/>
                </a:solidFill>
                <a:highlight>
                  <a:srgbClr val="FFFFFF"/>
                </a:highlight>
                <a:latin typeface="Open Sans"/>
                <a:ea typeface="Open Sans"/>
                <a:cs typeface="Open Sans"/>
                <a:sym typeface="Open Sans"/>
              </a:rPr>
            </a:br>
            <a:endParaRPr sz="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lang="en" sz="1800">
                <a:solidFill>
                  <a:srgbClr val="303133"/>
                </a:solidFill>
                <a:highlight>
                  <a:srgbClr val="FFFFFF"/>
                </a:highlight>
                <a:latin typeface="Open Sans"/>
                <a:ea typeface="Open Sans"/>
                <a:cs typeface="Open Sans"/>
                <a:sym typeface="Open Sans"/>
              </a:rPr>
              <a:t>Forward propagation means we are moving in only one direction, from input to the output, in a neural network.</a:t>
            </a:r>
            <a:endParaRPr sz="1800">
              <a:solidFill>
                <a:srgbClr val="303133"/>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p:txBody>
      </p:sp>
      <p:sp>
        <p:nvSpPr>
          <p:cNvPr id="369" name="Google Shape;369;p43"/>
          <p:cNvSpPr/>
          <p:nvPr/>
        </p:nvSpPr>
        <p:spPr>
          <a:xfrm>
            <a:off x="2567900" y="3290600"/>
            <a:ext cx="599700" cy="6159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3"/>
          <p:cNvSpPr/>
          <p:nvPr/>
        </p:nvSpPr>
        <p:spPr>
          <a:xfrm>
            <a:off x="2567900" y="4457850"/>
            <a:ext cx="599700" cy="6159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3"/>
          <p:cNvSpPr/>
          <p:nvPr/>
        </p:nvSpPr>
        <p:spPr>
          <a:xfrm>
            <a:off x="2567900" y="5625100"/>
            <a:ext cx="599700" cy="6159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3"/>
          <p:cNvSpPr/>
          <p:nvPr/>
        </p:nvSpPr>
        <p:spPr>
          <a:xfrm>
            <a:off x="4309800" y="3717050"/>
            <a:ext cx="599700" cy="6159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3"/>
          <p:cNvSpPr/>
          <p:nvPr/>
        </p:nvSpPr>
        <p:spPr>
          <a:xfrm>
            <a:off x="4309800" y="4979525"/>
            <a:ext cx="599700" cy="6159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3"/>
          <p:cNvSpPr/>
          <p:nvPr/>
        </p:nvSpPr>
        <p:spPr>
          <a:xfrm>
            <a:off x="5882425" y="4175625"/>
            <a:ext cx="599700" cy="615900"/>
          </a:xfrm>
          <a:prstGeom prst="ellipse">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5" name="Google Shape;375;p43"/>
          <p:cNvCxnSpPr>
            <a:stCxn id="369" idx="6"/>
            <a:endCxn id="372" idx="2"/>
          </p:cNvCxnSpPr>
          <p:nvPr/>
        </p:nvCxnSpPr>
        <p:spPr>
          <a:xfrm>
            <a:off x="3167600" y="3598550"/>
            <a:ext cx="1142100" cy="426600"/>
          </a:xfrm>
          <a:prstGeom prst="straightConnector1">
            <a:avLst/>
          </a:prstGeom>
          <a:noFill/>
          <a:ln cap="flat" cmpd="sng" w="9525">
            <a:solidFill>
              <a:schemeClr val="dk2"/>
            </a:solidFill>
            <a:prstDash val="solid"/>
            <a:round/>
            <a:headEnd len="med" w="med" type="none"/>
            <a:tailEnd len="med" w="med" type="none"/>
          </a:ln>
        </p:spPr>
      </p:cxnSp>
      <p:cxnSp>
        <p:nvCxnSpPr>
          <p:cNvPr id="376" name="Google Shape;376;p43"/>
          <p:cNvCxnSpPr>
            <a:stCxn id="370" idx="6"/>
            <a:endCxn id="372" idx="2"/>
          </p:cNvCxnSpPr>
          <p:nvPr/>
        </p:nvCxnSpPr>
        <p:spPr>
          <a:xfrm flipH="1" rot="10800000">
            <a:off x="3167600" y="4025100"/>
            <a:ext cx="1142100" cy="740700"/>
          </a:xfrm>
          <a:prstGeom prst="straightConnector1">
            <a:avLst/>
          </a:prstGeom>
          <a:noFill/>
          <a:ln cap="flat" cmpd="sng" w="9525">
            <a:solidFill>
              <a:schemeClr val="dk2"/>
            </a:solidFill>
            <a:prstDash val="solid"/>
            <a:round/>
            <a:headEnd len="med" w="med" type="none"/>
            <a:tailEnd len="med" w="med" type="none"/>
          </a:ln>
        </p:spPr>
      </p:cxnSp>
      <p:cxnSp>
        <p:nvCxnSpPr>
          <p:cNvPr id="377" name="Google Shape;377;p43"/>
          <p:cNvCxnSpPr>
            <a:stCxn id="370" idx="6"/>
            <a:endCxn id="373" idx="2"/>
          </p:cNvCxnSpPr>
          <p:nvPr/>
        </p:nvCxnSpPr>
        <p:spPr>
          <a:xfrm>
            <a:off x="3167600" y="4765800"/>
            <a:ext cx="1142100" cy="521700"/>
          </a:xfrm>
          <a:prstGeom prst="straightConnector1">
            <a:avLst/>
          </a:prstGeom>
          <a:noFill/>
          <a:ln cap="flat" cmpd="sng" w="9525">
            <a:solidFill>
              <a:schemeClr val="dk2"/>
            </a:solidFill>
            <a:prstDash val="solid"/>
            <a:round/>
            <a:headEnd len="med" w="med" type="none"/>
            <a:tailEnd len="med" w="med" type="none"/>
          </a:ln>
        </p:spPr>
      </p:cxnSp>
      <p:cxnSp>
        <p:nvCxnSpPr>
          <p:cNvPr id="378" name="Google Shape;378;p43"/>
          <p:cNvCxnSpPr>
            <a:stCxn id="369" idx="6"/>
            <a:endCxn id="373" idx="2"/>
          </p:cNvCxnSpPr>
          <p:nvPr/>
        </p:nvCxnSpPr>
        <p:spPr>
          <a:xfrm>
            <a:off x="3167600" y="3598550"/>
            <a:ext cx="1142100" cy="1689000"/>
          </a:xfrm>
          <a:prstGeom prst="straightConnector1">
            <a:avLst/>
          </a:prstGeom>
          <a:noFill/>
          <a:ln cap="flat" cmpd="sng" w="9525">
            <a:solidFill>
              <a:schemeClr val="dk2"/>
            </a:solidFill>
            <a:prstDash val="solid"/>
            <a:round/>
            <a:headEnd len="med" w="med" type="none"/>
            <a:tailEnd len="med" w="med" type="none"/>
          </a:ln>
        </p:spPr>
      </p:cxnSp>
      <p:cxnSp>
        <p:nvCxnSpPr>
          <p:cNvPr id="379" name="Google Shape;379;p43"/>
          <p:cNvCxnSpPr>
            <a:stCxn id="371" idx="7"/>
            <a:endCxn id="372" idx="2"/>
          </p:cNvCxnSpPr>
          <p:nvPr/>
        </p:nvCxnSpPr>
        <p:spPr>
          <a:xfrm flipH="1" rot="10800000">
            <a:off x="3079776" y="4025096"/>
            <a:ext cx="1230000" cy="1690200"/>
          </a:xfrm>
          <a:prstGeom prst="straightConnector1">
            <a:avLst/>
          </a:prstGeom>
          <a:noFill/>
          <a:ln cap="flat" cmpd="sng" w="9525">
            <a:solidFill>
              <a:schemeClr val="dk2"/>
            </a:solidFill>
            <a:prstDash val="solid"/>
            <a:round/>
            <a:headEnd len="med" w="med" type="none"/>
            <a:tailEnd len="med" w="med" type="none"/>
          </a:ln>
        </p:spPr>
      </p:cxnSp>
      <p:cxnSp>
        <p:nvCxnSpPr>
          <p:cNvPr id="380" name="Google Shape;380;p43"/>
          <p:cNvCxnSpPr>
            <a:stCxn id="371" idx="6"/>
            <a:endCxn id="373" idx="2"/>
          </p:cNvCxnSpPr>
          <p:nvPr/>
        </p:nvCxnSpPr>
        <p:spPr>
          <a:xfrm flipH="1" rot="10800000">
            <a:off x="3167600" y="5287450"/>
            <a:ext cx="1142100" cy="645600"/>
          </a:xfrm>
          <a:prstGeom prst="straightConnector1">
            <a:avLst/>
          </a:prstGeom>
          <a:noFill/>
          <a:ln cap="flat" cmpd="sng" w="9525">
            <a:solidFill>
              <a:schemeClr val="dk2"/>
            </a:solidFill>
            <a:prstDash val="solid"/>
            <a:round/>
            <a:headEnd len="med" w="med" type="none"/>
            <a:tailEnd len="med" w="med" type="none"/>
          </a:ln>
        </p:spPr>
      </p:cxnSp>
      <p:cxnSp>
        <p:nvCxnSpPr>
          <p:cNvPr id="381" name="Google Shape;381;p43"/>
          <p:cNvCxnSpPr>
            <a:stCxn id="372" idx="6"/>
            <a:endCxn id="374" idx="2"/>
          </p:cNvCxnSpPr>
          <p:nvPr/>
        </p:nvCxnSpPr>
        <p:spPr>
          <a:xfrm>
            <a:off x="4909500" y="4025000"/>
            <a:ext cx="972900" cy="458700"/>
          </a:xfrm>
          <a:prstGeom prst="straightConnector1">
            <a:avLst/>
          </a:prstGeom>
          <a:noFill/>
          <a:ln cap="flat" cmpd="sng" w="9525">
            <a:solidFill>
              <a:schemeClr val="dk2"/>
            </a:solidFill>
            <a:prstDash val="solid"/>
            <a:round/>
            <a:headEnd len="med" w="med" type="none"/>
            <a:tailEnd len="med" w="med" type="none"/>
          </a:ln>
        </p:spPr>
      </p:cxnSp>
      <p:cxnSp>
        <p:nvCxnSpPr>
          <p:cNvPr id="382" name="Google Shape;382;p43"/>
          <p:cNvCxnSpPr>
            <a:stCxn id="373" idx="6"/>
            <a:endCxn id="374" idx="2"/>
          </p:cNvCxnSpPr>
          <p:nvPr/>
        </p:nvCxnSpPr>
        <p:spPr>
          <a:xfrm flipH="1" rot="10800000">
            <a:off x="4909500" y="4483475"/>
            <a:ext cx="972900" cy="804000"/>
          </a:xfrm>
          <a:prstGeom prst="straightConnector1">
            <a:avLst/>
          </a:prstGeom>
          <a:noFill/>
          <a:ln cap="flat" cmpd="sng" w="9525">
            <a:solidFill>
              <a:schemeClr val="dk2"/>
            </a:solidFill>
            <a:prstDash val="solid"/>
            <a:round/>
            <a:headEnd len="med" w="med" type="none"/>
            <a:tailEnd len="med" w="med" type="none"/>
          </a:ln>
        </p:spPr>
      </p:cxnSp>
      <p:sp>
        <p:nvSpPr>
          <p:cNvPr id="383" name="Google Shape;383;p43"/>
          <p:cNvSpPr/>
          <p:nvPr/>
        </p:nvSpPr>
        <p:spPr>
          <a:xfrm>
            <a:off x="2245000" y="2529025"/>
            <a:ext cx="4617300" cy="805200"/>
          </a:xfrm>
          <a:prstGeom prst="rightArrow">
            <a:avLst>
              <a:gd fmla="val 50000" name="adj1"/>
              <a:gd fmla="val 50000" name="adj2"/>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t>Forward Propagation</a:t>
            </a:r>
            <a:endParaRPr b="1" sz="2000"/>
          </a:p>
        </p:txBody>
      </p:sp>
      <p:sp>
        <p:nvSpPr>
          <p:cNvPr id="384" name="Google Shape;384;p43"/>
          <p:cNvSpPr txBox="1"/>
          <p:nvPr/>
        </p:nvSpPr>
        <p:spPr>
          <a:xfrm>
            <a:off x="2107200" y="6370100"/>
            <a:ext cx="1691400" cy="35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Input Layer</a:t>
            </a:r>
            <a:endParaRPr b="1" sz="1800">
              <a:latin typeface="Open Sans"/>
              <a:ea typeface="Open Sans"/>
              <a:cs typeface="Open Sans"/>
              <a:sym typeface="Open Sans"/>
            </a:endParaRPr>
          </a:p>
        </p:txBody>
      </p:sp>
      <p:sp>
        <p:nvSpPr>
          <p:cNvPr id="385" name="Google Shape;385;p43"/>
          <p:cNvSpPr txBox="1"/>
          <p:nvPr/>
        </p:nvSpPr>
        <p:spPr>
          <a:xfrm>
            <a:off x="3798600" y="6370100"/>
            <a:ext cx="1813200" cy="35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Hidden Layer</a:t>
            </a:r>
            <a:endParaRPr b="1" sz="1800">
              <a:latin typeface="Open Sans"/>
              <a:ea typeface="Open Sans"/>
              <a:cs typeface="Open Sans"/>
              <a:sym typeface="Open Sans"/>
            </a:endParaRPr>
          </a:p>
        </p:txBody>
      </p:sp>
      <p:sp>
        <p:nvSpPr>
          <p:cNvPr id="386" name="Google Shape;386;p43"/>
          <p:cNvSpPr txBox="1"/>
          <p:nvPr/>
        </p:nvSpPr>
        <p:spPr>
          <a:xfrm>
            <a:off x="5550175" y="6370100"/>
            <a:ext cx="1813200" cy="35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Output </a:t>
            </a:r>
            <a:r>
              <a:rPr b="1" lang="en" sz="1800">
                <a:latin typeface="Open Sans"/>
                <a:ea typeface="Open Sans"/>
                <a:cs typeface="Open Sans"/>
                <a:sym typeface="Open Sans"/>
              </a:rPr>
              <a:t>Layer</a:t>
            </a:r>
            <a:endParaRPr b="1" sz="1800">
              <a:latin typeface="Open Sans"/>
              <a:ea typeface="Open Sans"/>
              <a:cs typeface="Open Sans"/>
              <a:sym typeface="Open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cxnSp>
        <p:nvCxnSpPr>
          <p:cNvPr id="391" name="Google Shape;391;p4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392" name="Google Shape;392;p44"/>
          <p:cNvSpPr txBox="1"/>
          <p:nvPr/>
        </p:nvSpPr>
        <p:spPr>
          <a:xfrm>
            <a:off x="0" y="170000"/>
            <a:ext cx="9108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What is Forward Propagation in NN?</a:t>
            </a:r>
            <a:endParaRPr sz="4800">
              <a:solidFill>
                <a:srgbClr val="434343"/>
              </a:solidFill>
              <a:latin typeface="Economica"/>
              <a:ea typeface="Economica"/>
              <a:cs typeface="Economica"/>
              <a:sym typeface="Economica"/>
            </a:endParaRPr>
          </a:p>
        </p:txBody>
      </p:sp>
      <p:sp>
        <p:nvSpPr>
          <p:cNvPr id="393" name="Google Shape;393;p44"/>
          <p:cNvSpPr txBox="1"/>
          <p:nvPr/>
        </p:nvSpPr>
        <p:spPr>
          <a:xfrm>
            <a:off x="740875" y="925650"/>
            <a:ext cx="7866000" cy="505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Open Sans"/>
                <a:ea typeface="Open Sans"/>
                <a:cs typeface="Open Sans"/>
                <a:sym typeface="Open Sans"/>
              </a:rPr>
              <a:t>The video in the next slide takes a </a:t>
            </a:r>
            <a:r>
              <a:rPr lang="en" sz="2000">
                <a:latin typeface="Open Sans"/>
                <a:ea typeface="Open Sans"/>
                <a:cs typeface="Open Sans"/>
                <a:sym typeface="Open Sans"/>
              </a:rPr>
              <a:t>Bank Transaction Dataset Example. The dataset has two features; number of children and accounts and the objective is to predict how many transaction will a user make at bank.</a:t>
            </a:r>
            <a:endParaRPr sz="2000">
              <a:latin typeface="Open Sans"/>
              <a:ea typeface="Open Sans"/>
              <a:cs typeface="Open Sans"/>
              <a:sym typeface="Open Sans"/>
            </a:endParaRPr>
          </a:p>
          <a:p>
            <a:pPr indent="0" lvl="0" marL="0" rtl="0" algn="l">
              <a:spcBef>
                <a:spcPts val="0"/>
              </a:spcBef>
              <a:spcAft>
                <a:spcPts val="0"/>
              </a:spcAft>
              <a:buNone/>
            </a:pPr>
            <a:r>
              <a:t/>
            </a:r>
            <a:endParaRPr sz="800">
              <a:latin typeface="Open Sans"/>
              <a:ea typeface="Open Sans"/>
              <a:cs typeface="Open Sans"/>
              <a:sym typeface="Open Sans"/>
            </a:endParaRPr>
          </a:p>
          <a:p>
            <a:pPr indent="0" lvl="0" marL="0" rtl="0" algn="l">
              <a:spcBef>
                <a:spcPts val="0"/>
              </a:spcBef>
              <a:spcAft>
                <a:spcPts val="0"/>
              </a:spcAft>
              <a:buNone/>
            </a:pPr>
            <a:r>
              <a:rPr lang="en" sz="2000">
                <a:latin typeface="Open Sans"/>
                <a:ea typeface="Open Sans"/>
                <a:cs typeface="Open Sans"/>
                <a:sym typeface="Open Sans"/>
              </a:rPr>
              <a:t>The video covers the following aspects:</a:t>
            </a:r>
            <a:br>
              <a:rPr lang="en" sz="2000">
                <a:latin typeface="Open Sans"/>
                <a:ea typeface="Open Sans"/>
                <a:cs typeface="Open Sans"/>
                <a:sym typeface="Open Sans"/>
              </a:rPr>
            </a:br>
            <a:endParaRPr sz="8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How neural network model uses data to make predictions</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How the information is transferred from input layer to the output layer (through weights and hidden layers)</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The calculation of value of each neurons in hidden layers using weights and the input values</a:t>
            </a:r>
            <a:endParaRPr sz="2000">
              <a:latin typeface="Open Sans"/>
              <a:ea typeface="Open Sans"/>
              <a:cs typeface="Open Sans"/>
              <a:sym typeface="Open Sans"/>
            </a:endParaRPr>
          </a:p>
          <a:p>
            <a:pPr indent="-355600" lvl="0" marL="457200" rtl="0" algn="l">
              <a:spcBef>
                <a:spcPts val="0"/>
              </a:spcBef>
              <a:spcAft>
                <a:spcPts val="0"/>
              </a:spcAft>
              <a:buSzPts val="2000"/>
              <a:buFont typeface="Open Sans"/>
              <a:buChar char="●"/>
            </a:pPr>
            <a:r>
              <a:rPr lang="en" sz="2000">
                <a:latin typeface="Open Sans"/>
                <a:ea typeface="Open Sans"/>
                <a:cs typeface="Open Sans"/>
                <a:sym typeface="Open Sans"/>
              </a:rPr>
              <a:t>And finally calculating the output</a:t>
            </a:r>
            <a:endParaRPr sz="2000">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l">
              <a:spcBef>
                <a:spcPts val="0"/>
              </a:spcBef>
              <a:spcAft>
                <a:spcPts val="0"/>
              </a:spcAft>
              <a:buNone/>
            </a:pPr>
            <a:r>
              <a:rPr b="1" lang="en" sz="2000">
                <a:highlight>
                  <a:srgbClr val="F4CCCC"/>
                </a:highlight>
                <a:latin typeface="Open Sans"/>
                <a:ea typeface="Open Sans"/>
                <a:cs typeface="Open Sans"/>
                <a:sym typeface="Open Sans"/>
              </a:rPr>
              <a:t>Note: In the video</a:t>
            </a:r>
            <a:r>
              <a:rPr lang="en" sz="2000">
                <a:highlight>
                  <a:srgbClr val="F4CCCC"/>
                </a:highlight>
                <a:latin typeface="Open Sans"/>
                <a:ea typeface="Open Sans"/>
                <a:cs typeface="Open Sans"/>
                <a:sym typeface="Open Sans"/>
              </a:rPr>
              <a:t>, the inputs (2,3) and weight allocation (1, -1 etc) are randomly assigned for explanation. NO need to bother to know how they started appearing all at a sudden! </a:t>
            </a:r>
            <a:endParaRPr sz="2000">
              <a:highlight>
                <a:srgbClr val="F4CCCC"/>
              </a:highlight>
              <a:latin typeface="Open Sans"/>
              <a:ea typeface="Open Sans"/>
              <a:cs typeface="Open Sans"/>
              <a:sym typeface="Open Sans"/>
            </a:endParaRPr>
          </a:p>
          <a:p>
            <a:pPr indent="0" lvl="0" marL="0" rtl="0" algn="l">
              <a:spcBef>
                <a:spcPts val="0"/>
              </a:spcBef>
              <a:spcAft>
                <a:spcPts val="0"/>
              </a:spcAft>
              <a:buNone/>
            </a:pPr>
            <a:r>
              <a:t/>
            </a:r>
            <a:endParaRPr sz="2000">
              <a:latin typeface="Open Sans"/>
              <a:ea typeface="Open Sans"/>
              <a:cs typeface="Open Sans"/>
              <a:sym typeface="Open Sans"/>
            </a:endParaRPr>
          </a:p>
        </p:txBody>
      </p:sp>
      <p:grpSp>
        <p:nvGrpSpPr>
          <p:cNvPr id="394" name="Google Shape;394;p44"/>
          <p:cNvGrpSpPr/>
          <p:nvPr/>
        </p:nvGrpSpPr>
        <p:grpSpPr>
          <a:xfrm>
            <a:off x="0" y="5976100"/>
            <a:ext cx="9144000" cy="919800"/>
            <a:chOff x="0" y="5976100"/>
            <a:chExt cx="9144000" cy="919800"/>
          </a:xfrm>
        </p:grpSpPr>
        <p:sp>
          <p:nvSpPr>
            <p:cNvPr id="395" name="Google Shape;395;p44"/>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6" name="Google Shape;396;p44"/>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cxnSp>
        <p:nvCxnSpPr>
          <p:cNvPr id="401" name="Google Shape;401;p45"/>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02" name="Google Shape;402;p45"/>
          <p:cNvSpPr txBox="1"/>
          <p:nvPr/>
        </p:nvSpPr>
        <p:spPr>
          <a:xfrm>
            <a:off x="0" y="170000"/>
            <a:ext cx="9108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Working of</a:t>
            </a:r>
            <a:r>
              <a:rPr lang="en" sz="4800">
                <a:solidFill>
                  <a:srgbClr val="434343"/>
                </a:solidFill>
                <a:latin typeface="Economica"/>
                <a:ea typeface="Economica"/>
                <a:cs typeface="Economica"/>
                <a:sym typeface="Economica"/>
              </a:rPr>
              <a:t> Forward Propagation in NN</a:t>
            </a:r>
            <a:endParaRPr sz="4800">
              <a:solidFill>
                <a:srgbClr val="434343"/>
              </a:solidFill>
              <a:latin typeface="Economica"/>
              <a:ea typeface="Economica"/>
              <a:cs typeface="Economica"/>
              <a:sym typeface="Economica"/>
            </a:endParaRPr>
          </a:p>
        </p:txBody>
      </p:sp>
      <p:pic>
        <p:nvPicPr>
          <p:cNvPr descr="source: https://www.datacamp.com/home&#10;Telegram AskDevops — https://t.me/ithangouts" id="403" name="Google Shape;403;p45" title="02. Forward propagation">
            <a:hlinkClick r:id="rId3"/>
          </p:cNvPr>
          <p:cNvPicPr preferRelativeResize="0"/>
          <p:nvPr/>
        </p:nvPicPr>
        <p:blipFill>
          <a:blip r:embed="rId4">
            <a:alphaModFix/>
          </a:blip>
          <a:stretch>
            <a:fillRect/>
          </a:stretch>
        </p:blipFill>
        <p:spPr>
          <a:xfrm>
            <a:off x="650138" y="975200"/>
            <a:ext cx="7843724" cy="58828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407" name="Shape 407"/>
        <p:cNvGrpSpPr/>
        <p:nvPr/>
      </p:nvGrpSpPr>
      <p:grpSpPr>
        <a:xfrm>
          <a:off x="0" y="0"/>
          <a:ext cx="0" cy="0"/>
          <a:chOff x="0" y="0"/>
          <a:chExt cx="0" cy="0"/>
        </a:xfrm>
      </p:grpSpPr>
      <p:sp>
        <p:nvSpPr>
          <p:cNvPr id="408" name="Google Shape;408;p46"/>
          <p:cNvSpPr txBox="1"/>
          <p:nvPr/>
        </p:nvSpPr>
        <p:spPr>
          <a:xfrm>
            <a:off x="651150" y="3061850"/>
            <a:ext cx="7675500" cy="59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FFFFFF"/>
                </a:solidFill>
                <a:latin typeface="Open Sans"/>
                <a:ea typeface="Open Sans"/>
                <a:cs typeface="Open Sans"/>
                <a:sym typeface="Open Sans"/>
              </a:rPr>
              <a:t>2. Gradient Descent Refresher</a:t>
            </a:r>
            <a:endParaRPr sz="3000">
              <a:solidFill>
                <a:srgbClr val="FFFFFF"/>
              </a:solidFill>
              <a:latin typeface="Open Sans"/>
              <a:ea typeface="Open Sans"/>
              <a:cs typeface="Open Sans"/>
              <a:sym typeface="Open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4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14" name="Google Shape;414;p4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15" name="Google Shape;415;p47"/>
          <p:cNvSpPr txBox="1"/>
          <p:nvPr/>
        </p:nvSpPr>
        <p:spPr>
          <a:xfrm>
            <a:off x="1084925" y="1463238"/>
            <a:ext cx="7138800" cy="393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000">
              <a:latin typeface="Open Sans"/>
              <a:ea typeface="Open Sans"/>
              <a:cs typeface="Open Sans"/>
              <a:sym typeface="Open Sans"/>
            </a:endParaRPr>
          </a:p>
          <a:p>
            <a:pPr indent="0" lvl="0" marL="0" rtl="0" algn="ctr">
              <a:spcBef>
                <a:spcPts val="0"/>
              </a:spcBef>
              <a:spcAft>
                <a:spcPts val="0"/>
              </a:spcAft>
              <a:buNone/>
            </a:pPr>
            <a:r>
              <a:rPr lang="en" sz="2800">
                <a:latin typeface="Open Sans"/>
                <a:ea typeface="Open Sans"/>
                <a:cs typeface="Open Sans"/>
                <a:sym typeface="Open Sans"/>
              </a:rPr>
              <a:t>Gradient Descent!</a:t>
            </a:r>
            <a:endParaRPr sz="2800">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20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2000">
              <a:solidFill>
                <a:schemeClr val="dk1"/>
              </a:solidFill>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rPr lang="en" sz="2000">
                <a:solidFill>
                  <a:schemeClr val="dk1"/>
                </a:solidFill>
                <a:latin typeface="Open Sans"/>
                <a:ea typeface="Open Sans"/>
                <a:cs typeface="Open Sans"/>
                <a:sym typeface="Open Sans"/>
              </a:rPr>
              <a:t>Gradient Descent (GD) is an optimization technique in the machine learning process which helps us </a:t>
            </a:r>
            <a:r>
              <a:rPr b="1" lang="en" sz="2000">
                <a:solidFill>
                  <a:schemeClr val="dk1"/>
                </a:solidFill>
                <a:latin typeface="Open Sans"/>
                <a:ea typeface="Open Sans"/>
                <a:cs typeface="Open Sans"/>
                <a:sym typeface="Open Sans"/>
              </a:rPr>
              <a:t>minimize the cost function</a:t>
            </a:r>
            <a:r>
              <a:rPr lang="en" sz="2000">
                <a:solidFill>
                  <a:schemeClr val="dk1"/>
                </a:solidFill>
                <a:latin typeface="Open Sans"/>
                <a:ea typeface="Open Sans"/>
                <a:cs typeface="Open Sans"/>
                <a:sym typeface="Open Sans"/>
              </a:rPr>
              <a:t> by learning the weights of the model such that it fits the training data well.</a:t>
            </a:r>
            <a:endParaRPr sz="2000">
              <a:latin typeface="Open Sans"/>
              <a:ea typeface="Open Sans"/>
              <a:cs typeface="Open Sans"/>
              <a:sym typeface="Open Sans"/>
            </a:endParaRPr>
          </a:p>
        </p:txBody>
      </p:sp>
      <p:sp>
        <p:nvSpPr>
          <p:cNvPr id="416" name="Google Shape;416;p47"/>
          <p:cNvSpPr txBox="1"/>
          <p:nvPr/>
        </p:nvSpPr>
        <p:spPr>
          <a:xfrm>
            <a:off x="295825" y="152400"/>
            <a:ext cx="8601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Gradient Descent</a:t>
            </a:r>
            <a:endParaRPr sz="4800">
              <a:solidFill>
                <a:srgbClr val="434343"/>
              </a:solidFill>
              <a:latin typeface="Economica"/>
              <a:ea typeface="Economica"/>
              <a:cs typeface="Economica"/>
              <a:sym typeface="Economica"/>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0" name="Shape 420"/>
        <p:cNvGrpSpPr/>
        <p:nvPr/>
      </p:nvGrpSpPr>
      <p:grpSpPr>
        <a:xfrm>
          <a:off x="0" y="0"/>
          <a:ext cx="0" cy="0"/>
          <a:chOff x="0" y="0"/>
          <a:chExt cx="0" cy="0"/>
        </a:xfrm>
      </p:grpSpPr>
      <p:sp>
        <p:nvSpPr>
          <p:cNvPr id="421" name="Google Shape;421;p4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22" name="Google Shape;422;p4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23" name="Google Shape;423;p48"/>
          <p:cNvSpPr txBox="1"/>
          <p:nvPr/>
        </p:nvSpPr>
        <p:spPr>
          <a:xfrm>
            <a:off x="788600" y="145925"/>
            <a:ext cx="72444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Gradient Descent - let’s break it down</a:t>
            </a:r>
            <a:endParaRPr sz="4800">
              <a:solidFill>
                <a:srgbClr val="434343"/>
              </a:solidFill>
              <a:latin typeface="Economica"/>
              <a:ea typeface="Economica"/>
              <a:cs typeface="Economica"/>
              <a:sym typeface="Economica"/>
            </a:endParaRPr>
          </a:p>
        </p:txBody>
      </p:sp>
      <p:sp>
        <p:nvSpPr>
          <p:cNvPr id="424" name="Google Shape;424;p48"/>
          <p:cNvSpPr txBox="1"/>
          <p:nvPr/>
        </p:nvSpPr>
        <p:spPr>
          <a:xfrm>
            <a:off x="291500" y="1034625"/>
            <a:ext cx="8474400" cy="5606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2000">
                <a:solidFill>
                  <a:srgbClr val="38761D"/>
                </a:solidFill>
                <a:highlight>
                  <a:srgbClr val="FFFFFF"/>
                </a:highlight>
                <a:latin typeface="Open Sans"/>
                <a:ea typeface="Open Sans"/>
                <a:cs typeface="Open Sans"/>
                <a:sym typeface="Open Sans"/>
              </a:rPr>
              <a:t>Gradient</a:t>
            </a:r>
            <a:r>
              <a:rPr lang="en" sz="2000">
                <a:solidFill>
                  <a:srgbClr val="38761D"/>
                </a:solidFill>
                <a:highlight>
                  <a:srgbClr val="FFFFFF"/>
                </a:highlight>
                <a:latin typeface="Open Sans"/>
                <a:ea typeface="Open Sans"/>
                <a:cs typeface="Open Sans"/>
                <a:sym typeface="Open Sans"/>
              </a:rPr>
              <a:t> </a:t>
            </a:r>
            <a:r>
              <a:rPr lang="en" sz="1900">
                <a:solidFill>
                  <a:srgbClr val="202124"/>
                </a:solidFill>
                <a:highlight>
                  <a:srgbClr val="FFFFFF"/>
                </a:highlight>
                <a:latin typeface="Open Sans"/>
                <a:ea typeface="Open Sans"/>
                <a:cs typeface="Open Sans"/>
                <a:sym typeface="Open Sans"/>
              </a:rPr>
              <a:t>= rate of inclination or declination of a slope (</a:t>
            </a:r>
            <a:r>
              <a:rPr b="1" lang="en" sz="1900">
                <a:solidFill>
                  <a:srgbClr val="202124"/>
                </a:solidFill>
                <a:highlight>
                  <a:srgbClr val="FFFFFF"/>
                </a:highlight>
                <a:latin typeface="Open Sans"/>
                <a:ea typeface="Open Sans"/>
                <a:cs typeface="Open Sans"/>
                <a:sym typeface="Open Sans"/>
              </a:rPr>
              <a:t>how steep</a:t>
            </a:r>
            <a:r>
              <a:rPr lang="en" sz="1900">
                <a:solidFill>
                  <a:srgbClr val="202124"/>
                </a:solidFill>
                <a:highlight>
                  <a:srgbClr val="FFFFFF"/>
                </a:highlight>
                <a:latin typeface="Open Sans"/>
                <a:ea typeface="Open Sans"/>
                <a:cs typeface="Open Sans"/>
                <a:sym typeface="Open Sans"/>
              </a:rPr>
              <a:t> a slope is and in </a:t>
            </a:r>
            <a:r>
              <a:rPr b="1" lang="en" sz="1900">
                <a:solidFill>
                  <a:srgbClr val="202124"/>
                </a:solidFill>
                <a:highlight>
                  <a:srgbClr val="FFFFFF"/>
                </a:highlight>
                <a:latin typeface="Open Sans"/>
                <a:ea typeface="Open Sans"/>
                <a:cs typeface="Open Sans"/>
                <a:sym typeface="Open Sans"/>
              </a:rPr>
              <a:t>which direction</a:t>
            </a:r>
            <a:r>
              <a:rPr lang="en" sz="1900">
                <a:solidFill>
                  <a:srgbClr val="202124"/>
                </a:solidFill>
                <a:highlight>
                  <a:srgbClr val="FFFFFF"/>
                </a:highlight>
                <a:latin typeface="Open Sans"/>
                <a:ea typeface="Open Sans"/>
                <a:cs typeface="Open Sans"/>
                <a:sym typeface="Open Sans"/>
              </a:rPr>
              <a:t> it is going) of a function at some point.</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b="1" lang="en" sz="2000">
                <a:solidFill>
                  <a:srgbClr val="38761D"/>
                </a:solidFill>
                <a:highlight>
                  <a:srgbClr val="FFFFFF"/>
                </a:highlight>
                <a:latin typeface="Open Sans"/>
                <a:ea typeface="Open Sans"/>
                <a:cs typeface="Open Sans"/>
                <a:sym typeface="Open Sans"/>
              </a:rPr>
              <a:t>Descent </a:t>
            </a:r>
            <a:r>
              <a:rPr lang="en" sz="1900">
                <a:solidFill>
                  <a:srgbClr val="202124"/>
                </a:solidFill>
                <a:highlight>
                  <a:srgbClr val="FFFFFF"/>
                </a:highlight>
                <a:latin typeface="Open Sans"/>
                <a:ea typeface="Open Sans"/>
                <a:cs typeface="Open Sans"/>
                <a:sym typeface="Open Sans"/>
              </a:rPr>
              <a:t>= an act of moving downwards.</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1900">
                <a:solidFill>
                  <a:srgbClr val="202124"/>
                </a:solidFill>
                <a:highlight>
                  <a:srgbClr val="FFFFFF"/>
                </a:highlight>
                <a:latin typeface="Open Sans"/>
                <a:ea typeface="Open Sans"/>
                <a:cs typeface="Open Sans"/>
                <a:sym typeface="Open Sans"/>
              </a:rPr>
              <a:t>Simple way to memorize: </a:t>
            </a:r>
            <a:endParaRPr sz="1900">
              <a:solidFill>
                <a:srgbClr val="202124"/>
              </a:solidFill>
              <a:highlight>
                <a:srgbClr val="FFFFFF"/>
              </a:highlight>
              <a:latin typeface="Open Sans"/>
              <a:ea typeface="Open Sans"/>
              <a:cs typeface="Open Sans"/>
              <a:sym typeface="Open Sans"/>
            </a:endParaRPr>
          </a:p>
          <a:p>
            <a:pPr indent="-349250" lvl="0" marL="457200" rtl="0" algn="l">
              <a:lnSpc>
                <a:spcPct val="115000"/>
              </a:lnSpc>
              <a:spcBef>
                <a:spcPts val="0"/>
              </a:spcBef>
              <a:spcAft>
                <a:spcPts val="0"/>
              </a:spcAft>
              <a:buClr>
                <a:srgbClr val="202124"/>
              </a:buClr>
              <a:buSzPts val="1900"/>
              <a:buFont typeface="Open Sans"/>
              <a:buChar char="●"/>
            </a:pPr>
            <a:r>
              <a:rPr lang="en" sz="1900">
                <a:solidFill>
                  <a:srgbClr val="202124"/>
                </a:solidFill>
                <a:highlight>
                  <a:srgbClr val="FFFFFF"/>
                </a:highlight>
                <a:latin typeface="Open Sans"/>
                <a:ea typeface="Open Sans"/>
                <a:cs typeface="Open Sans"/>
                <a:sym typeface="Open Sans"/>
              </a:rPr>
              <a:t>line going up as we move right →  positive slope, gradient</a:t>
            </a:r>
            <a:endParaRPr sz="1900">
              <a:solidFill>
                <a:srgbClr val="202124"/>
              </a:solidFill>
              <a:highlight>
                <a:srgbClr val="FFFFFF"/>
              </a:highlight>
              <a:latin typeface="Open Sans"/>
              <a:ea typeface="Open Sans"/>
              <a:cs typeface="Open Sans"/>
              <a:sym typeface="Open Sans"/>
            </a:endParaRPr>
          </a:p>
          <a:p>
            <a:pPr indent="-349250" lvl="0" marL="457200" rtl="0" algn="l">
              <a:lnSpc>
                <a:spcPct val="115000"/>
              </a:lnSpc>
              <a:spcBef>
                <a:spcPts val="0"/>
              </a:spcBef>
              <a:spcAft>
                <a:spcPts val="0"/>
              </a:spcAft>
              <a:buClr>
                <a:srgbClr val="202124"/>
              </a:buClr>
              <a:buSzPts val="1900"/>
              <a:buFont typeface="Open Sans"/>
              <a:buChar char="●"/>
            </a:pPr>
            <a:r>
              <a:rPr lang="en" sz="1900">
                <a:solidFill>
                  <a:srgbClr val="202124"/>
                </a:solidFill>
                <a:highlight>
                  <a:schemeClr val="lt1"/>
                </a:highlight>
                <a:latin typeface="Open Sans"/>
                <a:ea typeface="Open Sans"/>
                <a:cs typeface="Open Sans"/>
                <a:sym typeface="Open Sans"/>
              </a:rPr>
              <a:t>line going down as we move right →  negative slope, gradient</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19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900">
              <a:solidFill>
                <a:srgbClr val="202124"/>
              </a:solidFill>
              <a:highlight>
                <a:srgbClr val="FFFFFF"/>
              </a:highlight>
              <a:latin typeface="Open Sans"/>
              <a:ea typeface="Open Sans"/>
              <a:cs typeface="Open Sans"/>
              <a:sym typeface="Open Sans"/>
            </a:endParaRPr>
          </a:p>
        </p:txBody>
      </p:sp>
      <p:pic>
        <p:nvPicPr>
          <p:cNvPr id="425" name="Google Shape;425;p48"/>
          <p:cNvPicPr preferRelativeResize="0"/>
          <p:nvPr/>
        </p:nvPicPr>
        <p:blipFill>
          <a:blip r:embed="rId3">
            <a:alphaModFix/>
          </a:blip>
          <a:stretch>
            <a:fillRect/>
          </a:stretch>
        </p:blipFill>
        <p:spPr>
          <a:xfrm>
            <a:off x="1709325" y="2576100"/>
            <a:ext cx="5638750" cy="27629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9" name="Shape 429"/>
        <p:cNvGrpSpPr/>
        <p:nvPr/>
      </p:nvGrpSpPr>
      <p:grpSpPr>
        <a:xfrm>
          <a:off x="0" y="0"/>
          <a:ext cx="0" cy="0"/>
          <a:chOff x="0" y="0"/>
          <a:chExt cx="0" cy="0"/>
        </a:xfrm>
      </p:grpSpPr>
      <p:sp>
        <p:nvSpPr>
          <p:cNvPr id="430" name="Google Shape;430;p4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31" name="Google Shape;431;p4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32" name="Google Shape;432;p49"/>
          <p:cNvSpPr txBox="1"/>
          <p:nvPr/>
        </p:nvSpPr>
        <p:spPr>
          <a:xfrm>
            <a:off x="453400" y="145925"/>
            <a:ext cx="81159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Gradient Descent- </a:t>
            </a:r>
            <a:r>
              <a:rPr lang="en" sz="3500">
                <a:solidFill>
                  <a:srgbClr val="202124"/>
                </a:solidFill>
                <a:highlight>
                  <a:schemeClr val="lt1"/>
                </a:highlight>
                <a:latin typeface="Economica"/>
                <a:ea typeface="Economica"/>
                <a:cs typeface="Economica"/>
                <a:sym typeface="Economica"/>
              </a:rPr>
              <a:t>A technique to minimize cost</a:t>
            </a:r>
            <a:r>
              <a:rPr lang="en" sz="2000">
                <a:solidFill>
                  <a:srgbClr val="202124"/>
                </a:solidFill>
                <a:highlight>
                  <a:schemeClr val="lt1"/>
                </a:highlight>
                <a:latin typeface="Open Sans"/>
                <a:ea typeface="Open Sans"/>
                <a:cs typeface="Open Sans"/>
                <a:sym typeface="Open Sans"/>
              </a:rPr>
              <a:t> </a:t>
            </a:r>
            <a:endParaRPr sz="4800">
              <a:solidFill>
                <a:srgbClr val="434343"/>
              </a:solidFill>
              <a:latin typeface="Economica"/>
              <a:ea typeface="Economica"/>
              <a:cs typeface="Economica"/>
              <a:sym typeface="Economica"/>
            </a:endParaRPr>
          </a:p>
        </p:txBody>
      </p:sp>
      <p:sp>
        <p:nvSpPr>
          <p:cNvPr id="433" name="Google Shape;433;p49"/>
          <p:cNvSpPr txBox="1"/>
          <p:nvPr/>
        </p:nvSpPr>
        <p:spPr>
          <a:xfrm>
            <a:off x="232050" y="1235725"/>
            <a:ext cx="8755200" cy="4558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000">
                <a:solidFill>
                  <a:srgbClr val="202124"/>
                </a:solidFill>
                <a:highlight>
                  <a:srgbClr val="FFFFFF"/>
                </a:highlight>
                <a:latin typeface="Open Sans"/>
                <a:ea typeface="Open Sans"/>
                <a:cs typeface="Open Sans"/>
                <a:sym typeface="Open Sans"/>
              </a:rPr>
              <a:t>At the start, the parameter values of the hypothesis are randomly initialized (can be 0)</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2000">
                <a:solidFill>
                  <a:srgbClr val="202124"/>
                </a:solidFill>
                <a:highlight>
                  <a:srgbClr val="FFFFFF"/>
                </a:highlight>
                <a:latin typeface="Open Sans"/>
                <a:ea typeface="Open Sans"/>
                <a:cs typeface="Open Sans"/>
                <a:sym typeface="Open Sans"/>
              </a:rPr>
              <a:t>Then, Gradient Descent </a:t>
            </a:r>
            <a:r>
              <a:rPr b="1" lang="en" sz="2000">
                <a:solidFill>
                  <a:srgbClr val="202124"/>
                </a:solidFill>
                <a:highlight>
                  <a:srgbClr val="FFFFFF"/>
                </a:highlight>
                <a:latin typeface="Open Sans"/>
                <a:ea typeface="Open Sans"/>
                <a:cs typeface="Open Sans"/>
                <a:sym typeface="Open Sans"/>
              </a:rPr>
              <a:t>iteratively</a:t>
            </a:r>
            <a:r>
              <a:rPr lang="en" sz="2000">
                <a:solidFill>
                  <a:srgbClr val="202124"/>
                </a:solidFill>
                <a:highlight>
                  <a:srgbClr val="FFFFFF"/>
                </a:highlight>
                <a:latin typeface="Open Sans"/>
                <a:ea typeface="Open Sans"/>
                <a:cs typeface="Open Sans"/>
                <a:sym typeface="Open Sans"/>
              </a:rPr>
              <a:t> (one step at a time) adjusts the parameters and gradually finds the best values for them by minimizing the cost</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2000">
                <a:solidFill>
                  <a:srgbClr val="202124"/>
                </a:solidFill>
                <a:highlight>
                  <a:srgbClr val="FFFFFF"/>
                </a:highlight>
                <a:latin typeface="Open Sans"/>
                <a:ea typeface="Open Sans"/>
                <a:cs typeface="Open Sans"/>
                <a:sym typeface="Open Sans"/>
              </a:rPr>
              <a:t>In this case we’ll use it to find the parameters </a:t>
            </a:r>
            <a:r>
              <a:rPr b="1" lang="en" sz="2000">
                <a:solidFill>
                  <a:srgbClr val="202124"/>
                </a:solidFill>
                <a:highlight>
                  <a:srgbClr val="FFFFFF"/>
                </a:highlight>
                <a:latin typeface="Open Sans"/>
                <a:ea typeface="Open Sans"/>
                <a:cs typeface="Open Sans"/>
                <a:sym typeface="Open Sans"/>
              </a:rPr>
              <a:t>m</a:t>
            </a:r>
            <a:r>
              <a:rPr lang="en" sz="2000">
                <a:solidFill>
                  <a:srgbClr val="202124"/>
                </a:solidFill>
                <a:highlight>
                  <a:srgbClr val="FFFFFF"/>
                </a:highlight>
                <a:latin typeface="Open Sans"/>
                <a:ea typeface="Open Sans"/>
                <a:cs typeface="Open Sans"/>
                <a:sym typeface="Open Sans"/>
              </a:rPr>
              <a:t> and </a:t>
            </a:r>
            <a:r>
              <a:rPr b="1" lang="en" sz="2000">
                <a:solidFill>
                  <a:srgbClr val="202124"/>
                </a:solidFill>
                <a:highlight>
                  <a:srgbClr val="FFFFFF"/>
                </a:highlight>
                <a:latin typeface="Open Sans"/>
                <a:ea typeface="Open Sans"/>
                <a:cs typeface="Open Sans"/>
                <a:sym typeface="Open Sans"/>
              </a:rPr>
              <a:t>c</a:t>
            </a:r>
            <a:r>
              <a:rPr lang="en" sz="2000">
                <a:solidFill>
                  <a:srgbClr val="202124"/>
                </a:solidFill>
                <a:highlight>
                  <a:srgbClr val="FFFFFF"/>
                </a:highlight>
                <a:latin typeface="Open Sans"/>
                <a:ea typeface="Open Sans"/>
                <a:cs typeface="Open Sans"/>
                <a:sym typeface="Open Sans"/>
              </a:rPr>
              <a:t> of the linear regression model</a:t>
            </a:r>
            <a:endParaRPr b="1" sz="2000">
              <a:solidFill>
                <a:srgbClr val="202124"/>
              </a:solidFill>
              <a:highlight>
                <a:srgbClr val="EFEFE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b="1" lang="en" sz="2000">
                <a:solidFill>
                  <a:srgbClr val="202124"/>
                </a:solidFill>
                <a:highlight>
                  <a:srgbClr val="FFFFFF"/>
                </a:highlight>
                <a:latin typeface="Open Sans"/>
                <a:ea typeface="Open Sans"/>
                <a:cs typeface="Open Sans"/>
                <a:sym typeface="Open Sans"/>
              </a:rPr>
              <a:t>m</a:t>
            </a:r>
            <a:r>
              <a:rPr lang="en" sz="2000">
                <a:solidFill>
                  <a:srgbClr val="202124"/>
                </a:solidFill>
                <a:highlight>
                  <a:srgbClr val="FFFFFF"/>
                </a:highlight>
                <a:latin typeface="Open Sans"/>
                <a:ea typeface="Open Sans"/>
                <a:cs typeface="Open Sans"/>
                <a:sym typeface="Open Sans"/>
              </a:rPr>
              <a:t> = </a:t>
            </a:r>
            <a:r>
              <a:rPr b="1" lang="en" sz="2000">
                <a:solidFill>
                  <a:srgbClr val="202124"/>
                </a:solidFill>
                <a:highlight>
                  <a:srgbClr val="FFFFFF"/>
                </a:highlight>
                <a:latin typeface="Open Sans"/>
                <a:ea typeface="Open Sans"/>
                <a:cs typeface="Open Sans"/>
                <a:sym typeface="Open Sans"/>
              </a:rPr>
              <a:t>slope</a:t>
            </a:r>
            <a:r>
              <a:rPr lang="en" sz="2000">
                <a:solidFill>
                  <a:srgbClr val="202124"/>
                </a:solidFill>
                <a:highlight>
                  <a:srgbClr val="FFFFFF"/>
                </a:highlight>
                <a:latin typeface="Open Sans"/>
                <a:ea typeface="Open Sans"/>
                <a:cs typeface="Open Sans"/>
                <a:sym typeface="Open Sans"/>
              </a:rPr>
              <a:t> of a line that we just learned about</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b="1" lang="en" sz="2000">
                <a:solidFill>
                  <a:srgbClr val="202124"/>
                </a:solidFill>
                <a:highlight>
                  <a:schemeClr val="lt1"/>
                </a:highlight>
                <a:latin typeface="Open Sans"/>
                <a:ea typeface="Open Sans"/>
                <a:cs typeface="Open Sans"/>
                <a:sym typeface="Open Sans"/>
              </a:rPr>
              <a:t>c = bias </a:t>
            </a:r>
            <a:r>
              <a:rPr lang="en" sz="2000">
                <a:solidFill>
                  <a:srgbClr val="202124"/>
                </a:solidFill>
                <a:highlight>
                  <a:schemeClr val="lt1"/>
                </a:highlight>
                <a:latin typeface="Open Sans"/>
                <a:ea typeface="Open Sans"/>
                <a:cs typeface="Open Sans"/>
                <a:sym typeface="Open Sans"/>
              </a:rPr>
              <a:t>:</a:t>
            </a:r>
            <a:r>
              <a:rPr b="1" lang="en" sz="2000">
                <a:solidFill>
                  <a:srgbClr val="202124"/>
                </a:solidFill>
                <a:highlight>
                  <a:schemeClr val="lt1"/>
                </a:highlight>
                <a:latin typeface="Open Sans"/>
                <a:ea typeface="Open Sans"/>
                <a:cs typeface="Open Sans"/>
                <a:sym typeface="Open Sans"/>
              </a:rPr>
              <a:t> </a:t>
            </a:r>
            <a:r>
              <a:rPr lang="en" sz="2000">
                <a:solidFill>
                  <a:srgbClr val="202124"/>
                </a:solidFill>
                <a:highlight>
                  <a:schemeClr val="lt1"/>
                </a:highlight>
                <a:latin typeface="Open Sans"/>
                <a:ea typeface="Open Sans"/>
                <a:cs typeface="Open Sans"/>
                <a:sym typeface="Open Sans"/>
              </a:rPr>
              <a:t>where the line crosses the Y axis.</a:t>
            </a:r>
            <a:endParaRPr b="1" sz="2000">
              <a:solidFill>
                <a:srgbClr val="202124"/>
              </a:solidFill>
              <a:highlight>
                <a:schemeClr val="lt1"/>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b="1" sz="2000">
              <a:solidFill>
                <a:srgbClr val="202124"/>
              </a:solidFill>
              <a:highlight>
                <a:schemeClr val="lt1"/>
              </a:highlight>
              <a:latin typeface="Open Sans"/>
              <a:ea typeface="Open Sans"/>
              <a:cs typeface="Open Sans"/>
              <a:sym typeface="Open Sans"/>
            </a:endParaRPr>
          </a:p>
          <a:p>
            <a:pPr indent="0" lvl="0" marL="0" rtl="0" algn="l">
              <a:lnSpc>
                <a:spcPct val="115000"/>
              </a:lnSpc>
              <a:spcBef>
                <a:spcPts val="0"/>
              </a:spcBef>
              <a:spcAft>
                <a:spcPts val="0"/>
              </a:spcAft>
              <a:buClr>
                <a:schemeClr val="dk1"/>
              </a:buClr>
              <a:buSzPts val="1100"/>
              <a:buFont typeface="Arial"/>
              <a:buNone/>
            </a:pPr>
            <a:r>
              <a:t/>
            </a:r>
            <a:endParaRPr sz="2000">
              <a:solidFill>
                <a:srgbClr val="202124"/>
              </a:solidFill>
              <a:highlight>
                <a:schemeClr val="lt1"/>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p:txBody>
      </p:sp>
      <p:grpSp>
        <p:nvGrpSpPr>
          <p:cNvPr id="434" name="Google Shape;434;p49"/>
          <p:cNvGrpSpPr/>
          <p:nvPr/>
        </p:nvGrpSpPr>
        <p:grpSpPr>
          <a:xfrm>
            <a:off x="0" y="5976100"/>
            <a:ext cx="9144000" cy="919800"/>
            <a:chOff x="0" y="5976100"/>
            <a:chExt cx="9144000" cy="919800"/>
          </a:xfrm>
        </p:grpSpPr>
        <p:sp>
          <p:nvSpPr>
            <p:cNvPr id="435" name="Google Shape;435;p49"/>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36" name="Google Shape;436;p49"/>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0" name="Shape 440"/>
        <p:cNvGrpSpPr/>
        <p:nvPr/>
      </p:nvGrpSpPr>
      <p:grpSpPr>
        <a:xfrm>
          <a:off x="0" y="0"/>
          <a:ext cx="0" cy="0"/>
          <a:chOff x="0" y="0"/>
          <a:chExt cx="0" cy="0"/>
        </a:xfrm>
      </p:grpSpPr>
      <p:sp>
        <p:nvSpPr>
          <p:cNvPr id="441" name="Google Shape;441;p5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42" name="Google Shape;442;p5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43" name="Google Shape;443;p50"/>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Gradient Descent - An Example</a:t>
            </a:r>
            <a:endParaRPr sz="4800">
              <a:solidFill>
                <a:srgbClr val="434343"/>
              </a:solidFill>
              <a:latin typeface="Economica"/>
              <a:ea typeface="Economica"/>
              <a:cs typeface="Economica"/>
              <a:sym typeface="Economica"/>
            </a:endParaRPr>
          </a:p>
        </p:txBody>
      </p:sp>
      <p:sp>
        <p:nvSpPr>
          <p:cNvPr id="444" name="Google Shape;444;p50"/>
          <p:cNvSpPr txBox="1"/>
          <p:nvPr/>
        </p:nvSpPr>
        <p:spPr>
          <a:xfrm>
            <a:off x="347575" y="1683663"/>
            <a:ext cx="8436900" cy="3555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000">
                <a:solidFill>
                  <a:srgbClr val="202124"/>
                </a:solidFill>
                <a:highlight>
                  <a:srgbClr val="FFFFFF"/>
                </a:highlight>
                <a:latin typeface="Open Sans"/>
                <a:ea typeface="Open Sans"/>
                <a:cs typeface="Open Sans"/>
                <a:sym typeface="Open Sans"/>
              </a:rPr>
              <a:t>Imagine a person at the top of a mountain who wants to get to the bottom of the valley below the mountain through the fog (he cannot see clearly ahead and only can look around the point he’s standing at)</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2000">
                <a:solidFill>
                  <a:srgbClr val="202124"/>
                </a:solidFill>
                <a:highlight>
                  <a:srgbClr val="FFFFFF"/>
                </a:highlight>
                <a:latin typeface="Open Sans"/>
                <a:ea typeface="Open Sans"/>
                <a:cs typeface="Open Sans"/>
                <a:sym typeface="Open Sans"/>
              </a:rPr>
              <a:t>He goes down the slope and takes </a:t>
            </a:r>
            <a:r>
              <a:rPr b="1" lang="en" sz="2000">
                <a:solidFill>
                  <a:srgbClr val="202124"/>
                </a:solidFill>
                <a:highlight>
                  <a:srgbClr val="FFFFFF"/>
                </a:highlight>
                <a:latin typeface="Open Sans"/>
                <a:ea typeface="Open Sans"/>
                <a:cs typeface="Open Sans"/>
                <a:sym typeface="Open Sans"/>
              </a:rPr>
              <a:t>large steps when the slope is steep</a:t>
            </a:r>
            <a:r>
              <a:rPr lang="en" sz="2000">
                <a:solidFill>
                  <a:srgbClr val="202124"/>
                </a:solidFill>
                <a:highlight>
                  <a:srgbClr val="FFFFFF"/>
                </a:highlight>
                <a:latin typeface="Open Sans"/>
                <a:ea typeface="Open Sans"/>
                <a:cs typeface="Open Sans"/>
                <a:sym typeface="Open Sans"/>
              </a:rPr>
              <a:t> and </a:t>
            </a:r>
            <a:r>
              <a:rPr b="1" lang="en" sz="2000">
                <a:solidFill>
                  <a:srgbClr val="202124"/>
                </a:solidFill>
                <a:highlight>
                  <a:srgbClr val="FFFFFF"/>
                </a:highlight>
                <a:latin typeface="Open Sans"/>
                <a:ea typeface="Open Sans"/>
                <a:cs typeface="Open Sans"/>
                <a:sym typeface="Open Sans"/>
              </a:rPr>
              <a:t>small steps when the slope is less steep</a:t>
            </a:r>
            <a:r>
              <a:rPr lang="en" sz="2000">
                <a:solidFill>
                  <a:srgbClr val="202124"/>
                </a:solidFill>
                <a:highlight>
                  <a:srgbClr val="FFFFFF"/>
                </a:highlight>
                <a:latin typeface="Open Sans"/>
                <a:ea typeface="Open Sans"/>
                <a:cs typeface="Open Sans"/>
                <a:sym typeface="Open Sans"/>
              </a:rPr>
              <a:t>. </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2000">
                <a:solidFill>
                  <a:srgbClr val="202124"/>
                </a:solidFill>
                <a:highlight>
                  <a:srgbClr val="FFFFFF"/>
                </a:highlight>
                <a:latin typeface="Open Sans"/>
                <a:ea typeface="Open Sans"/>
                <a:cs typeface="Open Sans"/>
                <a:sym typeface="Open Sans"/>
              </a:rPr>
              <a:t>He decides his next position based on his current position and </a:t>
            </a:r>
            <a:r>
              <a:rPr b="1" lang="en" sz="2000">
                <a:solidFill>
                  <a:srgbClr val="202124"/>
                </a:solidFill>
                <a:highlight>
                  <a:srgbClr val="FFFFFF"/>
                </a:highlight>
                <a:latin typeface="Open Sans"/>
                <a:ea typeface="Open Sans"/>
                <a:cs typeface="Open Sans"/>
                <a:sym typeface="Open Sans"/>
              </a:rPr>
              <a:t>stops when he gets to the bottom of the valley which was his goal.</a:t>
            </a:r>
            <a:endParaRPr b="1"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rgbClr val="202124"/>
              </a:solidFill>
              <a:highlight>
                <a:srgbClr val="FFFFFF"/>
              </a:highlight>
              <a:latin typeface="Open Sans"/>
              <a:ea typeface="Open Sans"/>
              <a:cs typeface="Open Sans"/>
              <a:sym typeface="Open Sans"/>
            </a:endParaRPr>
          </a:p>
        </p:txBody>
      </p:sp>
      <p:grpSp>
        <p:nvGrpSpPr>
          <p:cNvPr id="445" name="Google Shape;445;p50"/>
          <p:cNvGrpSpPr/>
          <p:nvPr/>
        </p:nvGrpSpPr>
        <p:grpSpPr>
          <a:xfrm>
            <a:off x="0" y="5976100"/>
            <a:ext cx="9144000" cy="919800"/>
            <a:chOff x="0" y="5976100"/>
            <a:chExt cx="9144000" cy="919800"/>
          </a:xfrm>
        </p:grpSpPr>
        <p:sp>
          <p:nvSpPr>
            <p:cNvPr id="446" name="Google Shape;446;p5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47" name="Google Shape;447;p50"/>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1" name="Shape 451"/>
        <p:cNvGrpSpPr/>
        <p:nvPr/>
      </p:nvGrpSpPr>
      <p:grpSpPr>
        <a:xfrm>
          <a:off x="0" y="0"/>
          <a:ext cx="0" cy="0"/>
          <a:chOff x="0" y="0"/>
          <a:chExt cx="0" cy="0"/>
        </a:xfrm>
      </p:grpSpPr>
      <p:sp>
        <p:nvSpPr>
          <p:cNvPr id="452" name="Google Shape;452;p5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53" name="Google Shape;453;p5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54" name="Google Shape;454;p51"/>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Gradient Descent</a:t>
            </a:r>
            <a:endParaRPr sz="4800">
              <a:solidFill>
                <a:srgbClr val="434343"/>
              </a:solidFill>
              <a:latin typeface="Economica"/>
              <a:ea typeface="Economica"/>
              <a:cs typeface="Economica"/>
              <a:sym typeface="Economica"/>
            </a:endParaRPr>
          </a:p>
        </p:txBody>
      </p:sp>
      <p:grpSp>
        <p:nvGrpSpPr>
          <p:cNvPr id="455" name="Google Shape;455;p51"/>
          <p:cNvGrpSpPr/>
          <p:nvPr/>
        </p:nvGrpSpPr>
        <p:grpSpPr>
          <a:xfrm>
            <a:off x="0" y="5976100"/>
            <a:ext cx="9144000" cy="919800"/>
            <a:chOff x="0" y="5976100"/>
            <a:chExt cx="9144000" cy="919800"/>
          </a:xfrm>
        </p:grpSpPr>
        <p:sp>
          <p:nvSpPr>
            <p:cNvPr id="456" name="Google Shape;456;p5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57" name="Google Shape;457;p51"/>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458" name="Google Shape;458;p51"/>
          <p:cNvPicPr preferRelativeResize="0"/>
          <p:nvPr/>
        </p:nvPicPr>
        <p:blipFill>
          <a:blip r:embed="rId4">
            <a:alphaModFix/>
          </a:blip>
          <a:stretch>
            <a:fillRect/>
          </a:stretch>
        </p:blipFill>
        <p:spPr>
          <a:xfrm>
            <a:off x="1000550" y="1127600"/>
            <a:ext cx="7061389" cy="46960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85" name="Google Shape;85;p1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86" name="Google Shape;86;p16"/>
          <p:cNvSpPr txBox="1"/>
          <p:nvPr/>
        </p:nvSpPr>
        <p:spPr>
          <a:xfrm>
            <a:off x="84450" y="170000"/>
            <a:ext cx="89751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ANN</a:t>
            </a:r>
            <a:endParaRPr sz="4800">
              <a:solidFill>
                <a:srgbClr val="434343"/>
              </a:solidFill>
              <a:latin typeface="Economica"/>
              <a:ea typeface="Economica"/>
              <a:cs typeface="Economica"/>
              <a:sym typeface="Economica"/>
            </a:endParaRPr>
          </a:p>
        </p:txBody>
      </p:sp>
      <p:sp>
        <p:nvSpPr>
          <p:cNvPr id="87" name="Google Shape;87;p16"/>
          <p:cNvSpPr txBox="1"/>
          <p:nvPr/>
        </p:nvSpPr>
        <p:spPr>
          <a:xfrm>
            <a:off x="266850" y="2178051"/>
            <a:ext cx="8685600" cy="215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400">
                <a:solidFill>
                  <a:schemeClr val="dk1"/>
                </a:solidFill>
                <a:highlight>
                  <a:srgbClr val="FFFFFF"/>
                </a:highlight>
                <a:latin typeface="Open Sans"/>
                <a:ea typeface="Open Sans"/>
                <a:cs typeface="Open Sans"/>
                <a:sym typeface="Open Sans"/>
              </a:rPr>
              <a:t>ANN is a unique computer who doesn’t want to be programmed like others. She wants to learn on her own, even if it takes longer and involves a lot of trial and errors. </a:t>
            </a:r>
            <a:endParaRPr sz="24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4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2400">
                <a:solidFill>
                  <a:schemeClr val="dk1"/>
                </a:solidFill>
                <a:highlight>
                  <a:srgbClr val="FFFFFF"/>
                </a:highlight>
                <a:latin typeface="Open Sans"/>
                <a:ea typeface="Open Sans"/>
                <a:cs typeface="Open Sans"/>
                <a:sym typeface="Open Sans"/>
              </a:rPr>
              <a:t>Was she able to succeed? Watch the video to find out.</a:t>
            </a:r>
            <a:endParaRPr sz="2400">
              <a:solidFill>
                <a:schemeClr val="dk1"/>
              </a:solidFill>
              <a:highlight>
                <a:srgbClr val="FFFFFF"/>
              </a:highlight>
              <a:latin typeface="Open Sans"/>
              <a:ea typeface="Open Sans"/>
              <a:cs typeface="Open Sans"/>
              <a:sym typeface="Open Sans"/>
            </a:endParaRPr>
          </a:p>
        </p:txBody>
      </p:sp>
      <p:grpSp>
        <p:nvGrpSpPr>
          <p:cNvPr id="88" name="Google Shape;88;p16"/>
          <p:cNvGrpSpPr/>
          <p:nvPr/>
        </p:nvGrpSpPr>
        <p:grpSpPr>
          <a:xfrm>
            <a:off x="0" y="5976100"/>
            <a:ext cx="9144000" cy="919800"/>
            <a:chOff x="0" y="5976100"/>
            <a:chExt cx="9144000" cy="919800"/>
          </a:xfrm>
        </p:grpSpPr>
        <p:sp>
          <p:nvSpPr>
            <p:cNvPr id="89" name="Google Shape;89;p16"/>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0" name="Google Shape;90;p16"/>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5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64" name="Google Shape;464;p5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65" name="Google Shape;465;p52"/>
          <p:cNvSpPr txBox="1"/>
          <p:nvPr/>
        </p:nvSpPr>
        <p:spPr>
          <a:xfrm>
            <a:off x="1190900" y="170000"/>
            <a:ext cx="66807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Gradient Descent in action</a:t>
            </a:r>
            <a:endParaRPr sz="4800">
              <a:solidFill>
                <a:srgbClr val="434343"/>
              </a:solidFill>
              <a:latin typeface="Economica"/>
              <a:ea typeface="Economica"/>
              <a:cs typeface="Economica"/>
              <a:sym typeface="Economica"/>
            </a:endParaRPr>
          </a:p>
        </p:txBody>
      </p:sp>
      <p:grpSp>
        <p:nvGrpSpPr>
          <p:cNvPr id="466" name="Google Shape;466;p52"/>
          <p:cNvGrpSpPr/>
          <p:nvPr/>
        </p:nvGrpSpPr>
        <p:grpSpPr>
          <a:xfrm>
            <a:off x="0" y="5976100"/>
            <a:ext cx="9144000" cy="919800"/>
            <a:chOff x="0" y="5976100"/>
            <a:chExt cx="9144000" cy="919800"/>
          </a:xfrm>
        </p:grpSpPr>
        <p:sp>
          <p:nvSpPr>
            <p:cNvPr id="467" name="Google Shape;467;p52"/>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68" name="Google Shape;468;p52"/>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469" name="Google Shape;469;p52"/>
          <p:cNvSpPr txBox="1"/>
          <p:nvPr/>
        </p:nvSpPr>
        <p:spPr>
          <a:xfrm>
            <a:off x="318375" y="4146450"/>
            <a:ext cx="5310300" cy="1180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000">
                <a:solidFill>
                  <a:srgbClr val="202124"/>
                </a:solidFill>
                <a:highlight>
                  <a:schemeClr val="lt1"/>
                </a:highlight>
                <a:latin typeface="Open Sans"/>
                <a:ea typeface="Open Sans"/>
                <a:cs typeface="Open Sans"/>
                <a:sym typeface="Open Sans"/>
              </a:rPr>
              <a:t>Now, think of the valley as a cost function.</a:t>
            </a:r>
            <a:endParaRPr sz="2000">
              <a:solidFill>
                <a:srgbClr val="202124"/>
              </a:solidFill>
              <a:highlight>
                <a:schemeClr val="lt1"/>
              </a:highlight>
              <a:latin typeface="Open Sans"/>
              <a:ea typeface="Open Sans"/>
              <a:cs typeface="Open Sans"/>
              <a:sym typeface="Open Sans"/>
            </a:endParaRPr>
          </a:p>
          <a:p>
            <a:pPr indent="0" lvl="0" marL="0" rtl="0" algn="l">
              <a:lnSpc>
                <a:spcPct val="115000"/>
              </a:lnSpc>
              <a:spcBef>
                <a:spcPts val="0"/>
              </a:spcBef>
              <a:spcAft>
                <a:spcPts val="0"/>
              </a:spcAft>
              <a:buNone/>
            </a:pPr>
            <a:r>
              <a:rPr lang="en" sz="2000">
                <a:solidFill>
                  <a:srgbClr val="202124"/>
                </a:solidFill>
                <a:highlight>
                  <a:schemeClr val="lt1"/>
                </a:highlight>
                <a:latin typeface="Open Sans"/>
                <a:ea typeface="Open Sans"/>
                <a:cs typeface="Open Sans"/>
                <a:sym typeface="Open Sans"/>
              </a:rPr>
              <a:t>The objective of GD is to minimise the cost function (by updating it’s parameter values). In this case the minimum value would be 0.</a:t>
            </a:r>
            <a:endParaRPr sz="2000">
              <a:solidFill>
                <a:srgbClr val="202124"/>
              </a:solidFill>
              <a:highlight>
                <a:schemeClr val="lt1"/>
              </a:highlight>
              <a:latin typeface="Open Sans"/>
              <a:ea typeface="Open Sans"/>
              <a:cs typeface="Open Sans"/>
              <a:sym typeface="Open Sans"/>
            </a:endParaRPr>
          </a:p>
        </p:txBody>
      </p:sp>
      <p:pic>
        <p:nvPicPr>
          <p:cNvPr id="470" name="Google Shape;470;p52"/>
          <p:cNvPicPr preferRelativeResize="0"/>
          <p:nvPr/>
        </p:nvPicPr>
        <p:blipFill>
          <a:blip r:embed="rId4">
            <a:alphaModFix/>
          </a:blip>
          <a:stretch>
            <a:fillRect/>
          </a:stretch>
        </p:blipFill>
        <p:spPr>
          <a:xfrm>
            <a:off x="778400" y="998725"/>
            <a:ext cx="7505700" cy="3124200"/>
          </a:xfrm>
          <a:prstGeom prst="rect">
            <a:avLst/>
          </a:prstGeom>
          <a:noFill/>
          <a:ln>
            <a:noFill/>
          </a:ln>
        </p:spPr>
      </p:pic>
      <p:pic>
        <p:nvPicPr>
          <p:cNvPr id="471" name="Google Shape;471;p52"/>
          <p:cNvPicPr preferRelativeResize="0"/>
          <p:nvPr/>
        </p:nvPicPr>
        <p:blipFill rotWithShape="1">
          <a:blip r:embed="rId5">
            <a:alphaModFix/>
          </a:blip>
          <a:srcRect b="7713" l="4023" r="4106" t="12927"/>
          <a:stretch/>
        </p:blipFill>
        <p:spPr>
          <a:xfrm>
            <a:off x="6015885" y="4223075"/>
            <a:ext cx="2659288" cy="919800"/>
          </a:xfrm>
          <a:prstGeom prst="rect">
            <a:avLst/>
          </a:prstGeom>
          <a:noFill/>
          <a:ln>
            <a:noFill/>
          </a:ln>
        </p:spPr>
      </p:pic>
      <p:sp>
        <p:nvSpPr>
          <p:cNvPr id="472" name="Google Shape;472;p52"/>
          <p:cNvSpPr/>
          <p:nvPr/>
        </p:nvSpPr>
        <p:spPr>
          <a:xfrm>
            <a:off x="3285850" y="3871025"/>
            <a:ext cx="348300" cy="1848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m</a:t>
            </a:r>
            <a:endParaRPr/>
          </a:p>
        </p:txBody>
      </p:sp>
      <p:sp>
        <p:nvSpPr>
          <p:cNvPr id="473" name="Google Shape;473;p52"/>
          <p:cNvSpPr/>
          <p:nvPr/>
        </p:nvSpPr>
        <p:spPr>
          <a:xfrm>
            <a:off x="5612300" y="1517750"/>
            <a:ext cx="656400" cy="241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900"/>
              <a:t>Y = m*x</a:t>
            </a:r>
            <a:endParaRPr sz="900"/>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53"/>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79" name="Google Shape;479;p53"/>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80" name="Google Shape;480;p53"/>
          <p:cNvSpPr txBox="1"/>
          <p:nvPr/>
        </p:nvSpPr>
        <p:spPr>
          <a:xfrm>
            <a:off x="1190900" y="170000"/>
            <a:ext cx="69876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What does a cost function look like?</a:t>
            </a:r>
            <a:endParaRPr sz="4800">
              <a:solidFill>
                <a:srgbClr val="434343"/>
              </a:solidFill>
              <a:latin typeface="Economica"/>
              <a:ea typeface="Economica"/>
              <a:cs typeface="Economica"/>
              <a:sym typeface="Economica"/>
            </a:endParaRPr>
          </a:p>
        </p:txBody>
      </p:sp>
      <p:sp>
        <p:nvSpPr>
          <p:cNvPr id="481" name="Google Shape;481;p53"/>
          <p:cNvSpPr txBox="1"/>
          <p:nvPr/>
        </p:nvSpPr>
        <p:spPr>
          <a:xfrm>
            <a:off x="266850" y="2326350"/>
            <a:ext cx="8685600" cy="434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900">
              <a:solidFill>
                <a:schemeClr val="dk1"/>
              </a:solidFill>
              <a:latin typeface="Open Sans"/>
              <a:ea typeface="Open Sans"/>
              <a:cs typeface="Open Sans"/>
              <a:sym typeface="Open Sans"/>
            </a:endParaRPr>
          </a:p>
        </p:txBody>
      </p:sp>
      <p:sp>
        <p:nvSpPr>
          <p:cNvPr id="482" name="Google Shape;482;p53"/>
          <p:cNvSpPr txBox="1"/>
          <p:nvPr/>
        </p:nvSpPr>
        <p:spPr>
          <a:xfrm>
            <a:off x="779925" y="1148375"/>
            <a:ext cx="7697100" cy="59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900"/>
              <a:t>J</a:t>
            </a:r>
            <a:r>
              <a:rPr lang="en" sz="1900"/>
              <a:t> is the cost function, plotted along it’s parameter values. Notice the crests and troughs. </a:t>
            </a:r>
            <a:endParaRPr sz="1900"/>
          </a:p>
        </p:txBody>
      </p:sp>
      <p:grpSp>
        <p:nvGrpSpPr>
          <p:cNvPr id="483" name="Google Shape;483;p53"/>
          <p:cNvGrpSpPr/>
          <p:nvPr/>
        </p:nvGrpSpPr>
        <p:grpSpPr>
          <a:xfrm>
            <a:off x="98700" y="1673048"/>
            <a:ext cx="9059549" cy="4866135"/>
            <a:chOff x="84450" y="1490943"/>
            <a:chExt cx="9059549" cy="5048382"/>
          </a:xfrm>
        </p:grpSpPr>
        <p:pic>
          <p:nvPicPr>
            <p:cNvPr id="484" name="Google Shape;484;p53"/>
            <p:cNvPicPr preferRelativeResize="0"/>
            <p:nvPr/>
          </p:nvPicPr>
          <p:blipFill>
            <a:blip r:embed="rId3">
              <a:alphaModFix/>
            </a:blip>
            <a:stretch>
              <a:fillRect/>
            </a:stretch>
          </p:blipFill>
          <p:spPr>
            <a:xfrm>
              <a:off x="84450" y="1954860"/>
              <a:ext cx="9059549" cy="4584465"/>
            </a:xfrm>
            <a:prstGeom prst="rect">
              <a:avLst/>
            </a:prstGeom>
            <a:noFill/>
            <a:ln>
              <a:noFill/>
            </a:ln>
          </p:spPr>
        </p:pic>
        <p:pic>
          <p:nvPicPr>
            <p:cNvPr id="485" name="Google Shape;485;p53"/>
            <p:cNvPicPr preferRelativeResize="0"/>
            <p:nvPr/>
          </p:nvPicPr>
          <p:blipFill>
            <a:blip r:embed="rId4">
              <a:alphaModFix/>
            </a:blip>
            <a:stretch>
              <a:fillRect/>
            </a:stretch>
          </p:blipFill>
          <p:spPr>
            <a:xfrm>
              <a:off x="4592200" y="1490943"/>
              <a:ext cx="4467349" cy="1030060"/>
            </a:xfrm>
            <a:prstGeom prst="rect">
              <a:avLst/>
            </a:prstGeom>
            <a:noFill/>
            <a:ln>
              <a:noFill/>
            </a:ln>
          </p:spPr>
        </p:pic>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54"/>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91" name="Google Shape;491;p54"/>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492" name="Google Shape;492;p54"/>
          <p:cNvSpPr txBox="1"/>
          <p:nvPr/>
        </p:nvSpPr>
        <p:spPr>
          <a:xfrm>
            <a:off x="472550" y="198725"/>
            <a:ext cx="82788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How we navigate the cost function via GD</a:t>
            </a:r>
            <a:endParaRPr sz="4800">
              <a:solidFill>
                <a:srgbClr val="434343"/>
              </a:solidFill>
              <a:latin typeface="Economica"/>
              <a:ea typeface="Economica"/>
              <a:cs typeface="Economica"/>
              <a:sym typeface="Economica"/>
            </a:endParaRPr>
          </a:p>
        </p:txBody>
      </p:sp>
      <p:pic>
        <p:nvPicPr>
          <p:cNvPr id="493" name="Google Shape;493;p54"/>
          <p:cNvPicPr preferRelativeResize="0"/>
          <p:nvPr/>
        </p:nvPicPr>
        <p:blipFill>
          <a:blip r:embed="rId3">
            <a:alphaModFix/>
          </a:blip>
          <a:stretch>
            <a:fillRect/>
          </a:stretch>
        </p:blipFill>
        <p:spPr>
          <a:xfrm>
            <a:off x="1371475" y="1276202"/>
            <a:ext cx="6122249" cy="4965800"/>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497" name="Shape 497"/>
        <p:cNvGrpSpPr/>
        <p:nvPr/>
      </p:nvGrpSpPr>
      <p:grpSpPr>
        <a:xfrm>
          <a:off x="0" y="0"/>
          <a:ext cx="0" cy="0"/>
          <a:chOff x="0" y="0"/>
          <a:chExt cx="0" cy="0"/>
        </a:xfrm>
      </p:grpSpPr>
      <p:sp>
        <p:nvSpPr>
          <p:cNvPr id="498" name="Google Shape;498;p55"/>
          <p:cNvSpPr txBox="1"/>
          <p:nvPr/>
        </p:nvSpPr>
        <p:spPr>
          <a:xfrm>
            <a:off x="651150" y="3061850"/>
            <a:ext cx="7675500" cy="59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FFFFFF"/>
                </a:solidFill>
                <a:latin typeface="Open Sans"/>
                <a:ea typeface="Open Sans"/>
                <a:cs typeface="Open Sans"/>
                <a:sym typeface="Open Sans"/>
              </a:rPr>
              <a:t>3. Backward Propagation</a:t>
            </a:r>
            <a:endParaRPr sz="3000">
              <a:solidFill>
                <a:srgbClr val="FFFFFF"/>
              </a:solidFill>
              <a:latin typeface="Open Sans"/>
              <a:ea typeface="Open Sans"/>
              <a:cs typeface="Open Sans"/>
              <a:sym typeface="Open Sans"/>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56"/>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04" name="Google Shape;504;p56"/>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05" name="Google Shape;505;p56"/>
          <p:cNvSpPr txBox="1"/>
          <p:nvPr/>
        </p:nvSpPr>
        <p:spPr>
          <a:xfrm>
            <a:off x="0" y="170000"/>
            <a:ext cx="9108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What is Backward Propagation in NN?</a:t>
            </a:r>
            <a:endParaRPr sz="4800">
              <a:solidFill>
                <a:srgbClr val="434343"/>
              </a:solidFill>
              <a:latin typeface="Economica"/>
              <a:ea typeface="Economica"/>
              <a:cs typeface="Economica"/>
              <a:sym typeface="Economica"/>
            </a:endParaRPr>
          </a:p>
        </p:txBody>
      </p:sp>
      <p:sp>
        <p:nvSpPr>
          <p:cNvPr id="506" name="Google Shape;506;p56"/>
          <p:cNvSpPr txBox="1"/>
          <p:nvPr/>
        </p:nvSpPr>
        <p:spPr>
          <a:xfrm>
            <a:off x="225850" y="925325"/>
            <a:ext cx="8685600" cy="1458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8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b="1" lang="en" sz="1800">
                <a:solidFill>
                  <a:srgbClr val="303133"/>
                </a:solidFill>
                <a:highlight>
                  <a:srgbClr val="FFFFFF"/>
                </a:highlight>
                <a:latin typeface="Open Sans"/>
                <a:ea typeface="Open Sans"/>
                <a:cs typeface="Open Sans"/>
                <a:sym typeface="Open Sans"/>
              </a:rPr>
              <a:t>Backward </a:t>
            </a:r>
            <a:r>
              <a:rPr b="1" lang="en" sz="1800">
                <a:solidFill>
                  <a:srgbClr val="303133"/>
                </a:solidFill>
                <a:highlight>
                  <a:srgbClr val="FFFFFF"/>
                </a:highlight>
                <a:latin typeface="Open Sans"/>
                <a:ea typeface="Open Sans"/>
                <a:cs typeface="Open Sans"/>
                <a:sym typeface="Open Sans"/>
              </a:rPr>
              <a:t>propagation</a:t>
            </a:r>
            <a:r>
              <a:rPr lang="en" sz="1800">
                <a:solidFill>
                  <a:srgbClr val="303133"/>
                </a:solidFill>
                <a:highlight>
                  <a:srgbClr val="FFFFFF"/>
                </a:highlight>
                <a:latin typeface="Open Sans"/>
                <a:ea typeface="Open Sans"/>
                <a:cs typeface="Open Sans"/>
                <a:sym typeface="Open Sans"/>
              </a:rPr>
              <a:t> means we are moving in only one direction, from output to the input, in a neural network.</a:t>
            </a:r>
            <a:br>
              <a:rPr lang="en" sz="1800">
                <a:solidFill>
                  <a:srgbClr val="303133"/>
                </a:solidFill>
                <a:highlight>
                  <a:srgbClr val="FFFFFF"/>
                </a:highlight>
                <a:latin typeface="Open Sans"/>
                <a:ea typeface="Open Sans"/>
                <a:cs typeface="Open Sans"/>
                <a:sym typeface="Open Sans"/>
              </a:rPr>
            </a:br>
            <a:endParaRPr sz="1100">
              <a:solidFill>
                <a:srgbClr val="303133"/>
              </a:solidFill>
              <a:highlight>
                <a:srgbClr val="FFFFFF"/>
              </a:highlight>
              <a:latin typeface="Open Sans"/>
              <a:ea typeface="Open Sans"/>
              <a:cs typeface="Open Sans"/>
              <a:sym typeface="Open Sans"/>
            </a:endParaRPr>
          </a:p>
          <a:p>
            <a:pPr indent="-342900" lvl="0" marL="457200" rtl="0" algn="l">
              <a:lnSpc>
                <a:spcPct val="115000"/>
              </a:lnSpc>
              <a:spcBef>
                <a:spcPts val="0"/>
              </a:spcBef>
              <a:spcAft>
                <a:spcPts val="0"/>
              </a:spcAft>
              <a:buClr>
                <a:srgbClr val="303133"/>
              </a:buClr>
              <a:buSzPts val="1800"/>
              <a:buFont typeface="Open Sans"/>
              <a:buChar char="●"/>
            </a:pPr>
            <a:r>
              <a:rPr lang="en" sz="1800">
                <a:solidFill>
                  <a:srgbClr val="303133"/>
                </a:solidFill>
                <a:highlight>
                  <a:srgbClr val="FFFFFF"/>
                </a:highlight>
                <a:latin typeface="Open Sans"/>
                <a:ea typeface="Open Sans"/>
                <a:cs typeface="Open Sans"/>
                <a:sym typeface="Open Sans"/>
              </a:rPr>
              <a:t>Backward propagation is also called as </a:t>
            </a:r>
            <a:r>
              <a:rPr b="1" lang="en" sz="1800">
                <a:solidFill>
                  <a:srgbClr val="303133"/>
                </a:solidFill>
                <a:highlight>
                  <a:srgbClr val="FFFFFF"/>
                </a:highlight>
                <a:latin typeface="Open Sans"/>
                <a:ea typeface="Open Sans"/>
                <a:cs typeface="Open Sans"/>
                <a:sym typeface="Open Sans"/>
              </a:rPr>
              <a:t>Back Propagation</a:t>
            </a:r>
            <a:r>
              <a:rPr lang="en" sz="1800">
                <a:solidFill>
                  <a:srgbClr val="303133"/>
                </a:solidFill>
                <a:highlight>
                  <a:srgbClr val="FFFFFF"/>
                </a:highlight>
                <a:latin typeface="Open Sans"/>
                <a:ea typeface="Open Sans"/>
                <a:cs typeface="Open Sans"/>
                <a:sym typeface="Open Sans"/>
              </a:rPr>
              <a:t> in short.</a:t>
            </a:r>
            <a:endParaRPr sz="1800">
              <a:solidFill>
                <a:srgbClr val="303133"/>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p:txBody>
      </p:sp>
      <p:sp>
        <p:nvSpPr>
          <p:cNvPr id="507" name="Google Shape;507;p56"/>
          <p:cNvSpPr/>
          <p:nvPr/>
        </p:nvSpPr>
        <p:spPr>
          <a:xfrm>
            <a:off x="2567900" y="3290600"/>
            <a:ext cx="599700" cy="6159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56"/>
          <p:cNvSpPr/>
          <p:nvPr/>
        </p:nvSpPr>
        <p:spPr>
          <a:xfrm>
            <a:off x="2567900" y="4457850"/>
            <a:ext cx="599700" cy="6159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56"/>
          <p:cNvSpPr/>
          <p:nvPr/>
        </p:nvSpPr>
        <p:spPr>
          <a:xfrm>
            <a:off x="2567900" y="5625100"/>
            <a:ext cx="599700" cy="615900"/>
          </a:xfrm>
          <a:prstGeom prst="ellipse">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56"/>
          <p:cNvSpPr/>
          <p:nvPr/>
        </p:nvSpPr>
        <p:spPr>
          <a:xfrm>
            <a:off x="4309800" y="3717050"/>
            <a:ext cx="599700" cy="6159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56"/>
          <p:cNvSpPr/>
          <p:nvPr/>
        </p:nvSpPr>
        <p:spPr>
          <a:xfrm>
            <a:off x="4309800" y="4979525"/>
            <a:ext cx="599700" cy="615900"/>
          </a:xfrm>
          <a:prstGeom prst="ellipse">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56"/>
          <p:cNvSpPr/>
          <p:nvPr/>
        </p:nvSpPr>
        <p:spPr>
          <a:xfrm>
            <a:off x="5882425" y="4175625"/>
            <a:ext cx="599700" cy="615900"/>
          </a:xfrm>
          <a:prstGeom prst="ellipse">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3" name="Google Shape;513;p56"/>
          <p:cNvCxnSpPr>
            <a:stCxn id="507" idx="6"/>
            <a:endCxn id="510" idx="2"/>
          </p:cNvCxnSpPr>
          <p:nvPr/>
        </p:nvCxnSpPr>
        <p:spPr>
          <a:xfrm>
            <a:off x="3167600" y="3598550"/>
            <a:ext cx="1142100" cy="426600"/>
          </a:xfrm>
          <a:prstGeom prst="straightConnector1">
            <a:avLst/>
          </a:prstGeom>
          <a:noFill/>
          <a:ln cap="flat" cmpd="sng" w="9525">
            <a:solidFill>
              <a:schemeClr val="dk2"/>
            </a:solidFill>
            <a:prstDash val="solid"/>
            <a:round/>
            <a:headEnd len="med" w="med" type="none"/>
            <a:tailEnd len="med" w="med" type="none"/>
          </a:ln>
        </p:spPr>
      </p:cxnSp>
      <p:cxnSp>
        <p:nvCxnSpPr>
          <p:cNvPr id="514" name="Google Shape;514;p56"/>
          <p:cNvCxnSpPr>
            <a:stCxn id="508" idx="6"/>
            <a:endCxn id="510" idx="2"/>
          </p:cNvCxnSpPr>
          <p:nvPr/>
        </p:nvCxnSpPr>
        <p:spPr>
          <a:xfrm flipH="1" rot="10800000">
            <a:off x="3167600" y="4025100"/>
            <a:ext cx="1142100" cy="740700"/>
          </a:xfrm>
          <a:prstGeom prst="straightConnector1">
            <a:avLst/>
          </a:prstGeom>
          <a:noFill/>
          <a:ln cap="flat" cmpd="sng" w="9525">
            <a:solidFill>
              <a:schemeClr val="dk2"/>
            </a:solidFill>
            <a:prstDash val="solid"/>
            <a:round/>
            <a:headEnd len="med" w="med" type="none"/>
            <a:tailEnd len="med" w="med" type="none"/>
          </a:ln>
        </p:spPr>
      </p:cxnSp>
      <p:cxnSp>
        <p:nvCxnSpPr>
          <p:cNvPr id="515" name="Google Shape;515;p56"/>
          <p:cNvCxnSpPr>
            <a:stCxn id="508" idx="6"/>
            <a:endCxn id="511" idx="2"/>
          </p:cNvCxnSpPr>
          <p:nvPr/>
        </p:nvCxnSpPr>
        <p:spPr>
          <a:xfrm>
            <a:off x="3167600" y="4765800"/>
            <a:ext cx="1142100" cy="521700"/>
          </a:xfrm>
          <a:prstGeom prst="straightConnector1">
            <a:avLst/>
          </a:prstGeom>
          <a:noFill/>
          <a:ln cap="flat" cmpd="sng" w="9525">
            <a:solidFill>
              <a:schemeClr val="dk2"/>
            </a:solidFill>
            <a:prstDash val="solid"/>
            <a:round/>
            <a:headEnd len="med" w="med" type="none"/>
            <a:tailEnd len="med" w="med" type="none"/>
          </a:ln>
        </p:spPr>
      </p:cxnSp>
      <p:cxnSp>
        <p:nvCxnSpPr>
          <p:cNvPr id="516" name="Google Shape;516;p56"/>
          <p:cNvCxnSpPr>
            <a:stCxn id="507" idx="6"/>
            <a:endCxn id="511" idx="2"/>
          </p:cNvCxnSpPr>
          <p:nvPr/>
        </p:nvCxnSpPr>
        <p:spPr>
          <a:xfrm>
            <a:off x="3167600" y="3598550"/>
            <a:ext cx="1142100" cy="1689000"/>
          </a:xfrm>
          <a:prstGeom prst="straightConnector1">
            <a:avLst/>
          </a:prstGeom>
          <a:noFill/>
          <a:ln cap="flat" cmpd="sng" w="9525">
            <a:solidFill>
              <a:schemeClr val="dk2"/>
            </a:solidFill>
            <a:prstDash val="solid"/>
            <a:round/>
            <a:headEnd len="med" w="med" type="none"/>
            <a:tailEnd len="med" w="med" type="none"/>
          </a:ln>
        </p:spPr>
      </p:cxnSp>
      <p:cxnSp>
        <p:nvCxnSpPr>
          <p:cNvPr id="517" name="Google Shape;517;p56"/>
          <p:cNvCxnSpPr>
            <a:stCxn id="509" idx="7"/>
            <a:endCxn id="510" idx="2"/>
          </p:cNvCxnSpPr>
          <p:nvPr/>
        </p:nvCxnSpPr>
        <p:spPr>
          <a:xfrm flipH="1" rot="10800000">
            <a:off x="3079776" y="4025096"/>
            <a:ext cx="1230000" cy="1690200"/>
          </a:xfrm>
          <a:prstGeom prst="straightConnector1">
            <a:avLst/>
          </a:prstGeom>
          <a:noFill/>
          <a:ln cap="flat" cmpd="sng" w="9525">
            <a:solidFill>
              <a:schemeClr val="dk2"/>
            </a:solidFill>
            <a:prstDash val="solid"/>
            <a:round/>
            <a:headEnd len="med" w="med" type="none"/>
            <a:tailEnd len="med" w="med" type="none"/>
          </a:ln>
        </p:spPr>
      </p:cxnSp>
      <p:cxnSp>
        <p:nvCxnSpPr>
          <p:cNvPr id="518" name="Google Shape;518;p56"/>
          <p:cNvCxnSpPr>
            <a:stCxn id="509" idx="6"/>
            <a:endCxn id="511" idx="2"/>
          </p:cNvCxnSpPr>
          <p:nvPr/>
        </p:nvCxnSpPr>
        <p:spPr>
          <a:xfrm flipH="1" rot="10800000">
            <a:off x="3167600" y="5287450"/>
            <a:ext cx="1142100" cy="645600"/>
          </a:xfrm>
          <a:prstGeom prst="straightConnector1">
            <a:avLst/>
          </a:prstGeom>
          <a:noFill/>
          <a:ln cap="flat" cmpd="sng" w="9525">
            <a:solidFill>
              <a:schemeClr val="dk2"/>
            </a:solidFill>
            <a:prstDash val="solid"/>
            <a:round/>
            <a:headEnd len="med" w="med" type="none"/>
            <a:tailEnd len="med" w="med" type="none"/>
          </a:ln>
        </p:spPr>
      </p:cxnSp>
      <p:cxnSp>
        <p:nvCxnSpPr>
          <p:cNvPr id="519" name="Google Shape;519;p56"/>
          <p:cNvCxnSpPr>
            <a:stCxn id="510" idx="6"/>
            <a:endCxn id="512" idx="2"/>
          </p:cNvCxnSpPr>
          <p:nvPr/>
        </p:nvCxnSpPr>
        <p:spPr>
          <a:xfrm>
            <a:off x="4909500" y="4025000"/>
            <a:ext cx="972900" cy="458700"/>
          </a:xfrm>
          <a:prstGeom prst="straightConnector1">
            <a:avLst/>
          </a:prstGeom>
          <a:noFill/>
          <a:ln cap="flat" cmpd="sng" w="9525">
            <a:solidFill>
              <a:schemeClr val="dk2"/>
            </a:solidFill>
            <a:prstDash val="solid"/>
            <a:round/>
            <a:headEnd len="med" w="med" type="none"/>
            <a:tailEnd len="med" w="med" type="none"/>
          </a:ln>
        </p:spPr>
      </p:cxnSp>
      <p:cxnSp>
        <p:nvCxnSpPr>
          <p:cNvPr id="520" name="Google Shape;520;p56"/>
          <p:cNvCxnSpPr>
            <a:stCxn id="511" idx="6"/>
            <a:endCxn id="512" idx="2"/>
          </p:cNvCxnSpPr>
          <p:nvPr/>
        </p:nvCxnSpPr>
        <p:spPr>
          <a:xfrm flipH="1" rot="10800000">
            <a:off x="4909500" y="4483475"/>
            <a:ext cx="972900" cy="804000"/>
          </a:xfrm>
          <a:prstGeom prst="straightConnector1">
            <a:avLst/>
          </a:prstGeom>
          <a:noFill/>
          <a:ln cap="flat" cmpd="sng" w="9525">
            <a:solidFill>
              <a:schemeClr val="dk2"/>
            </a:solidFill>
            <a:prstDash val="solid"/>
            <a:round/>
            <a:headEnd len="med" w="med" type="none"/>
            <a:tailEnd len="med" w="med" type="none"/>
          </a:ln>
        </p:spPr>
      </p:cxnSp>
      <p:sp>
        <p:nvSpPr>
          <p:cNvPr id="521" name="Google Shape;521;p56"/>
          <p:cNvSpPr/>
          <p:nvPr/>
        </p:nvSpPr>
        <p:spPr>
          <a:xfrm flipH="1">
            <a:off x="2107300" y="2434375"/>
            <a:ext cx="4626000" cy="805200"/>
          </a:xfrm>
          <a:prstGeom prst="rightArrow">
            <a:avLst>
              <a:gd fmla="val 50000" name="adj1"/>
              <a:gd fmla="val 50000" name="adj2"/>
            </a:avLst>
          </a:prstGeom>
          <a:solidFill>
            <a:srgbClr val="FF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t>Backward </a:t>
            </a:r>
            <a:r>
              <a:rPr b="1" lang="en" sz="2000"/>
              <a:t>Propagation</a:t>
            </a:r>
            <a:endParaRPr b="1" sz="2000"/>
          </a:p>
        </p:txBody>
      </p:sp>
      <p:sp>
        <p:nvSpPr>
          <p:cNvPr id="522" name="Google Shape;522;p56"/>
          <p:cNvSpPr txBox="1"/>
          <p:nvPr/>
        </p:nvSpPr>
        <p:spPr>
          <a:xfrm>
            <a:off x="2107200" y="6370100"/>
            <a:ext cx="1691400" cy="35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Input Layer</a:t>
            </a:r>
            <a:endParaRPr b="1" sz="1800">
              <a:latin typeface="Open Sans"/>
              <a:ea typeface="Open Sans"/>
              <a:cs typeface="Open Sans"/>
              <a:sym typeface="Open Sans"/>
            </a:endParaRPr>
          </a:p>
        </p:txBody>
      </p:sp>
      <p:sp>
        <p:nvSpPr>
          <p:cNvPr id="523" name="Google Shape;523;p56"/>
          <p:cNvSpPr txBox="1"/>
          <p:nvPr/>
        </p:nvSpPr>
        <p:spPr>
          <a:xfrm>
            <a:off x="3798600" y="6370100"/>
            <a:ext cx="1813200" cy="35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Hidden Layer</a:t>
            </a:r>
            <a:endParaRPr b="1" sz="1800">
              <a:latin typeface="Open Sans"/>
              <a:ea typeface="Open Sans"/>
              <a:cs typeface="Open Sans"/>
              <a:sym typeface="Open Sans"/>
            </a:endParaRPr>
          </a:p>
        </p:txBody>
      </p:sp>
      <p:sp>
        <p:nvSpPr>
          <p:cNvPr id="524" name="Google Shape;524;p56"/>
          <p:cNvSpPr txBox="1"/>
          <p:nvPr/>
        </p:nvSpPr>
        <p:spPr>
          <a:xfrm>
            <a:off x="5550175" y="6370100"/>
            <a:ext cx="1813200" cy="359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latin typeface="Open Sans"/>
                <a:ea typeface="Open Sans"/>
                <a:cs typeface="Open Sans"/>
                <a:sym typeface="Open Sans"/>
              </a:rPr>
              <a:t>Output Layer</a:t>
            </a:r>
            <a:endParaRPr b="1" sz="1800">
              <a:latin typeface="Open Sans"/>
              <a:ea typeface="Open Sans"/>
              <a:cs typeface="Open Sans"/>
              <a:sym typeface="Open Sans"/>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5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30" name="Google Shape;530;p5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31" name="Google Shape;531;p57"/>
          <p:cNvSpPr txBox="1"/>
          <p:nvPr/>
        </p:nvSpPr>
        <p:spPr>
          <a:xfrm>
            <a:off x="1427050" y="2510875"/>
            <a:ext cx="6096000" cy="132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2000">
                <a:solidFill>
                  <a:srgbClr val="202124"/>
                </a:solidFill>
                <a:highlight>
                  <a:srgbClr val="FFFFFF"/>
                </a:highlight>
                <a:latin typeface="Open Sans"/>
                <a:ea typeface="Open Sans"/>
                <a:cs typeface="Open Sans"/>
                <a:sym typeface="Open Sans"/>
              </a:rPr>
              <a:t>NOTE:</a:t>
            </a:r>
            <a:r>
              <a:rPr lang="en" sz="2000">
                <a:solidFill>
                  <a:srgbClr val="202124"/>
                </a:solidFill>
                <a:highlight>
                  <a:srgbClr val="FFFFFF"/>
                </a:highlight>
                <a:latin typeface="Open Sans"/>
                <a:ea typeface="Open Sans"/>
                <a:cs typeface="Open Sans"/>
                <a:sym typeface="Open Sans"/>
              </a:rPr>
              <a:t> Stochastic Gradient Descent (SGD) that the instructor is sometimes mentioning in the next video is just a type of Gradient Descent. Don’t worry about its exact working.</a:t>
            </a:r>
            <a:endParaRPr sz="2000">
              <a:solidFill>
                <a:srgbClr val="202124"/>
              </a:solidFill>
              <a:highlight>
                <a:srgbClr val="FFFFFF"/>
              </a:highlight>
              <a:latin typeface="Open Sans"/>
              <a:ea typeface="Open Sans"/>
              <a:cs typeface="Open Sans"/>
              <a:sym typeface="Open Sans"/>
            </a:endParaRPr>
          </a:p>
        </p:txBody>
      </p:sp>
      <p:grpSp>
        <p:nvGrpSpPr>
          <p:cNvPr id="532" name="Google Shape;532;p57"/>
          <p:cNvGrpSpPr/>
          <p:nvPr/>
        </p:nvGrpSpPr>
        <p:grpSpPr>
          <a:xfrm>
            <a:off x="0" y="5976100"/>
            <a:ext cx="9144000" cy="919800"/>
            <a:chOff x="0" y="5976100"/>
            <a:chExt cx="9144000" cy="919800"/>
          </a:xfrm>
        </p:grpSpPr>
        <p:sp>
          <p:nvSpPr>
            <p:cNvPr id="533" name="Google Shape;533;p57"/>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34" name="Google Shape;534;p57"/>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8" name="Shape 538"/>
        <p:cNvGrpSpPr/>
        <p:nvPr/>
      </p:nvGrpSpPr>
      <p:grpSpPr>
        <a:xfrm>
          <a:off x="0" y="0"/>
          <a:ext cx="0" cy="0"/>
          <a:chOff x="0" y="0"/>
          <a:chExt cx="0" cy="0"/>
        </a:xfrm>
      </p:grpSpPr>
      <p:cxnSp>
        <p:nvCxnSpPr>
          <p:cNvPr id="539" name="Google Shape;539;p5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40" name="Google Shape;540;p58"/>
          <p:cNvSpPr txBox="1"/>
          <p:nvPr/>
        </p:nvSpPr>
        <p:spPr>
          <a:xfrm>
            <a:off x="0" y="170000"/>
            <a:ext cx="9108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What is Backward Propagation in NN?</a:t>
            </a:r>
            <a:endParaRPr sz="4800">
              <a:solidFill>
                <a:srgbClr val="434343"/>
              </a:solidFill>
              <a:latin typeface="Economica"/>
              <a:ea typeface="Economica"/>
              <a:cs typeface="Economica"/>
              <a:sym typeface="Economica"/>
            </a:endParaRPr>
          </a:p>
        </p:txBody>
      </p:sp>
      <p:pic>
        <p:nvPicPr>
          <p:cNvPr descr="Let's discuss backpropagation and what its role is in the training process of a neural network. We’re going to start out by first going over a quick recap of some of the points about Stochastic Gradient Descent that we learned in previous videos. Then, we’re going to talk about where backpropagation comes into the picture, and we’ll then spend the majority of our time discussing the intuition behind what backpropagation is actually doing.&#10;&#10;We’re going to be building on concepts that we covered in a couple of previous videos. These two videos covered what it means to train an artificial neural network, and how a network learns. So if you haven’t seen those yet, go ahead and check them out now, and then come back to this video once you finish up there:&#10;https://youtu.be/sZAlS3_dnk0&#10;https://youtu.be/_N5kpSMDf4o&#10;&#10;🕒🦎 VIDEO SECTIONS 🦎🕒&#10;&#10;00:00 Welcome to DEEPLIZARD - Go to deeplizard.com for learning resources&#10;00:30 Help deeplizard add video timestamps - See example in the description&#10;10:26 Collective Intelligence and the DEEPLIZARD HIVEMIND&#10;&#10;💥🦎 DEEPLIZARD COMMUNITY RESOURCES 🦎💥&#10;    &#10;👋 Hey, we're Chris and Mandy, the creators of deeplizard!&#10;👀 CHECK OUT OUR VLOG:&#10;🔗 https://youtube.com/deeplizardvlog&#10;&#10;👉 Check out the blog post and other resources for this video:&#10;🔗 https://deeplizard.com/learn/video/XE3krf3CQls&#10;&#10;💻 DOWNLOAD ACCESS TO CODE FILES &#10;🤖 Available for members of the deeplizard hivemind:&#10;🔗 https://deeplizard.com/resources&#10;&#10;🧠 Support collective intelligence, join the deeplizard hivemind:&#10;🔗 https://deeplizard.com/hivemind&#10;&#10;🤜 Support collective intelligence, create a quiz question for this video:&#10;🔗 https://deeplizard.com/create-quiz-question&#10;&#10;🚀 Boost collective intelligence by sharing this video on social media!&#10;&#10;❤️🦎 Special thanks to the following polymaths of the deeplizard hivemind:&#10;Tammy&#10;Prash&#10;Guy Payeur&#10;&#10;👀 Follow deeplizard:&#10;Our vlog: https://youtube.com/deeplizardvlog&#10;Facebook: https://facebook.com/deeplizard&#10;Instagram: https://instagram.com/deeplizard&#10;Twitter: https://twitter.com/deeplizard&#10;Patreon: https://patreon.com/deeplizard&#10;YouTube: https://youtube.com/deeplizard&#10;&#10;🎓 Deep Learning with deeplizard:&#10;Fundamental Concepts - https://deeplizard.com/learn/video/gZmobeGL0Yg&#10;Beginner Code - https://deeplizard.com/learn/video/RznKVRTFkBY&#10;Intermediate Code - https://deeplizard.com/learn/video/v5cngxo4mIg&#10;Advanced Deep RL - https://deeplizard.com/learn/video/nyjbcRQ-uQ8&#10;&#10;🎓 Other Courses:&#10;Data Science - https://deeplizard.com/learn/video/d11chG7Z-xk&#10;Trading - https://deeplizard.com/learn/video/ZpfCK_uHL9Y&#10;&#10;🛒 Check out products deeplizard recommends on Amazon:&#10;🔗 https://amazon.com/shop/deeplizard&#10;&#10;📕 Get a FREE 30-day Audible trial and 2 FREE audio books using deeplizard’s link:&#10;🔗 https://amzn.to/2yoqWRn&#10;&#10;🎵 deeplizard uses music by Kevin MacLeod&#10;🔗 https://youtube.com/channel/UCSZXFhRIx6b0dFX3xS8L1yQ&#10;🔗 http://incompetech.com/&#10;&#10;❤️ Please use the knowledge gained from deeplizard content for good, not evil." id="541" name="Google Shape;541;p58" title="Backpropagation explained | Part 1 - The intuition">
            <a:hlinkClick r:id="rId3"/>
          </p:cNvPr>
          <p:cNvPicPr preferRelativeResize="0"/>
          <p:nvPr/>
        </p:nvPicPr>
        <p:blipFill>
          <a:blip r:embed="rId4">
            <a:alphaModFix/>
          </a:blip>
          <a:stretch>
            <a:fillRect/>
          </a:stretch>
        </p:blipFill>
        <p:spPr>
          <a:xfrm>
            <a:off x="835188" y="1108900"/>
            <a:ext cx="7473625" cy="5605225"/>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59"/>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47" name="Google Shape;547;p59"/>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48" name="Google Shape;548;p59"/>
          <p:cNvSpPr txBox="1"/>
          <p:nvPr/>
        </p:nvSpPr>
        <p:spPr>
          <a:xfrm>
            <a:off x="-100" y="170000"/>
            <a:ext cx="9144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Backpropagation Calculus</a:t>
            </a:r>
            <a:r>
              <a:rPr lang="en" sz="4800">
                <a:solidFill>
                  <a:srgbClr val="434343"/>
                </a:solidFill>
                <a:latin typeface="Economica"/>
                <a:ea typeface="Economica"/>
                <a:cs typeface="Economica"/>
                <a:sym typeface="Economica"/>
              </a:rPr>
              <a:t> (Optional)</a:t>
            </a:r>
            <a:endParaRPr sz="4800">
              <a:solidFill>
                <a:srgbClr val="434343"/>
              </a:solidFill>
              <a:latin typeface="Economica"/>
              <a:ea typeface="Economica"/>
              <a:cs typeface="Economica"/>
              <a:sym typeface="Economica"/>
            </a:endParaRPr>
          </a:p>
        </p:txBody>
      </p:sp>
      <p:sp>
        <p:nvSpPr>
          <p:cNvPr id="549" name="Google Shape;549;p59"/>
          <p:cNvSpPr txBox="1"/>
          <p:nvPr/>
        </p:nvSpPr>
        <p:spPr>
          <a:xfrm>
            <a:off x="1309100" y="975200"/>
            <a:ext cx="6698700" cy="41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600"/>
              <a:t>If you like understanding things through Mathematics, this is for you! 😆</a:t>
            </a:r>
            <a:endParaRPr sz="1600"/>
          </a:p>
        </p:txBody>
      </p:sp>
      <p:pic>
        <p:nvPicPr>
          <p:cNvPr descr="Brought to you by you: http://3b1b.co/nn3-thanks&#10;This one is a bit more symbol heavy, and that's actually the point.  The goal here is to represent in somewhat more formal terms the intuition for how backpropagation works in part 3 of the series, hopefully providing some connection between that video and other texts/code that you come across later.&#10;&#10;For more on backpropagation:&#10;http://neuralnetworksanddeeplearning.com/chap2.html&#10;https://github.com/mnielsen/neural-networks-and-deep-learning&#10;http://colah.github.io/posts/2015-08-Backprop/&#10;&#10;Music by Vincent Rubinetti:&#10;https://vincerubinetti.bandcamp.com/album/the-music-of-3blue1brown&#10;&#10;------------------&#10;Video timeline&#10;0:00 - Introduction&#10;0:38 - The Chain Rule in networks&#10;3:56 - Computing relevant derivatives&#10;4:45 - What do the derivatives mean?&#10;5:39 - Sensitivity to weights/biases&#10;6:42 - Layers with additional neurons&#10;9:13 - Recap&#10;------------------&#10;&#10;3blue1brown is a channel about animating math, in all senses of the word animate.  And you know the drill with YouTube, if you want to stay posted on new videos, subscribe, and click the bell to receive notifications (if you're into that): http://3b1b.co/subscribe&#10;&#10;If you are new to this channel and want to see more, a good place to start is this playlist: http://3b1b.co/recommended&#10;&#10;Various social media stuffs:&#10;Website: https://www.3blue1brown.com&#10;Twitter: https://twitter.com/3Blue1Brown&#10;Patreon: https://patreon.com/3blue1brown&#10;Facebook: https://www.facebook.com/3blue1brown&#10;Reddit: https://www.reddit.com/r/3Blue1Brown" id="550" name="Google Shape;550;p59" title="Backpropagation calculus | Deep learning, chapter 4">
            <a:hlinkClick r:id="rId3"/>
          </p:cNvPr>
          <p:cNvPicPr preferRelativeResize="0"/>
          <p:nvPr/>
        </p:nvPicPr>
        <p:blipFill>
          <a:blip r:embed="rId4">
            <a:alphaModFix/>
          </a:blip>
          <a:stretch>
            <a:fillRect/>
          </a:stretch>
        </p:blipFill>
        <p:spPr>
          <a:xfrm>
            <a:off x="1115250" y="1414775"/>
            <a:ext cx="7086400" cy="531480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cxnSp>
        <p:nvCxnSpPr>
          <p:cNvPr id="555" name="Google Shape;555;p6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556" name="Google Shape;556;p60"/>
          <p:cNvSpPr txBox="1"/>
          <p:nvPr/>
        </p:nvSpPr>
        <p:spPr>
          <a:xfrm>
            <a:off x="0" y="170000"/>
            <a:ext cx="9108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Summarising the working of a NN</a:t>
            </a:r>
            <a:endParaRPr sz="4800">
              <a:solidFill>
                <a:srgbClr val="434343"/>
              </a:solidFill>
              <a:latin typeface="Economica"/>
              <a:ea typeface="Economica"/>
              <a:cs typeface="Economica"/>
              <a:sym typeface="Economica"/>
            </a:endParaRPr>
          </a:p>
        </p:txBody>
      </p:sp>
      <p:sp>
        <p:nvSpPr>
          <p:cNvPr id="557" name="Google Shape;557;p60"/>
          <p:cNvSpPr txBox="1"/>
          <p:nvPr/>
        </p:nvSpPr>
        <p:spPr>
          <a:xfrm>
            <a:off x="508500" y="1212150"/>
            <a:ext cx="8091000" cy="41496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latin typeface="Open Sans"/>
                <a:ea typeface="Open Sans"/>
                <a:cs typeface="Open Sans"/>
                <a:sym typeface="Open Sans"/>
              </a:rPr>
              <a:t>A Neural Network passes data to model via </a:t>
            </a:r>
            <a:r>
              <a:rPr b="1" lang="en" sz="1800">
                <a:latin typeface="Open Sans"/>
                <a:ea typeface="Open Sans"/>
                <a:cs typeface="Open Sans"/>
                <a:sym typeface="Open Sans"/>
              </a:rPr>
              <a:t>forward propagation</a:t>
            </a:r>
            <a:r>
              <a:rPr lang="en" sz="1800">
                <a:latin typeface="Open Sans"/>
                <a:ea typeface="Open Sans"/>
                <a:cs typeface="Open Sans"/>
                <a:sym typeface="Open Sans"/>
              </a:rPr>
              <a:t>. </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latin typeface="Open Sans"/>
                <a:ea typeface="Open Sans"/>
                <a:cs typeface="Open Sans"/>
                <a:sym typeface="Open Sans"/>
              </a:rPr>
              <a:t>When it reaches the last(output) layer, it calculates loss on output.</a:t>
            </a:r>
            <a:endParaRPr sz="1800">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solidFill>
                  <a:schemeClr val="dk1"/>
                </a:solidFill>
                <a:latin typeface="Open Sans"/>
                <a:ea typeface="Open Sans"/>
                <a:cs typeface="Open Sans"/>
                <a:sym typeface="Open Sans"/>
              </a:rPr>
              <a:t>It then </a:t>
            </a:r>
            <a:r>
              <a:rPr b="1" lang="en" sz="1800">
                <a:solidFill>
                  <a:schemeClr val="dk1"/>
                </a:solidFill>
                <a:latin typeface="Open Sans"/>
                <a:ea typeface="Open Sans"/>
                <a:cs typeface="Open Sans"/>
                <a:sym typeface="Open Sans"/>
              </a:rPr>
              <a:t>back propagates</a:t>
            </a:r>
            <a:r>
              <a:rPr lang="en" sz="1800">
                <a:solidFill>
                  <a:schemeClr val="dk1"/>
                </a:solidFill>
                <a:latin typeface="Open Sans"/>
                <a:ea typeface="Open Sans"/>
                <a:cs typeface="Open Sans"/>
                <a:sym typeface="Open Sans"/>
              </a:rPr>
              <a:t> information about the loss/error, in reverse through the network to the input layer, so that it can alter the parameters </a:t>
            </a:r>
            <a:r>
              <a:rPr b="1" lang="en" sz="1800">
                <a:solidFill>
                  <a:schemeClr val="dk1"/>
                </a:solidFill>
                <a:latin typeface="Open Sans"/>
                <a:ea typeface="Open Sans"/>
                <a:cs typeface="Open Sans"/>
                <a:sym typeface="Open Sans"/>
              </a:rPr>
              <a:t>weights</a:t>
            </a:r>
            <a:r>
              <a:rPr lang="en" sz="1800">
                <a:solidFill>
                  <a:schemeClr val="dk1"/>
                </a:solidFill>
                <a:latin typeface="Open Sans"/>
                <a:ea typeface="Open Sans"/>
                <a:cs typeface="Open Sans"/>
                <a:sym typeface="Open Sans"/>
              </a:rPr>
              <a:t>. </a:t>
            </a:r>
            <a:endParaRPr sz="1800">
              <a:solidFill>
                <a:schemeClr val="dk1"/>
              </a:solidFill>
              <a:latin typeface="Open Sans"/>
              <a:ea typeface="Open Sans"/>
              <a:cs typeface="Open Sans"/>
              <a:sym typeface="Open Sans"/>
            </a:endParaRPr>
          </a:p>
          <a:p>
            <a:pPr indent="0" lvl="0" marL="457200" rtl="0" algn="l">
              <a:lnSpc>
                <a:spcPct val="115000"/>
              </a:lnSpc>
              <a:spcBef>
                <a:spcPts val="0"/>
              </a:spcBef>
              <a:spcAft>
                <a:spcPts val="0"/>
              </a:spcAft>
              <a:buNone/>
            </a:pPr>
            <a:r>
              <a:t/>
            </a:r>
            <a:endParaRPr sz="1800">
              <a:solidFill>
                <a:schemeClr val="dk1"/>
              </a:solidFill>
              <a:latin typeface="Open Sans"/>
              <a:ea typeface="Open Sans"/>
              <a:cs typeface="Open Sans"/>
              <a:sym typeface="Open Sans"/>
            </a:endParaRPr>
          </a:p>
          <a:p>
            <a:pPr indent="-342900" lvl="0" marL="457200" rtl="0" algn="l">
              <a:lnSpc>
                <a:spcPct val="115000"/>
              </a:lnSpc>
              <a:spcBef>
                <a:spcPts val="0"/>
              </a:spcBef>
              <a:spcAft>
                <a:spcPts val="0"/>
              </a:spcAft>
              <a:buSzPts val="1800"/>
              <a:buFont typeface="Open Sans"/>
              <a:buChar char="●"/>
            </a:pPr>
            <a:r>
              <a:rPr lang="en" sz="1800">
                <a:latin typeface="Open Sans"/>
                <a:ea typeface="Open Sans"/>
                <a:cs typeface="Open Sans"/>
                <a:sym typeface="Open Sans"/>
              </a:rPr>
              <a:t>Gradient Descent is </a:t>
            </a:r>
            <a:r>
              <a:rPr lang="en" sz="1800">
                <a:solidFill>
                  <a:schemeClr val="dk1"/>
                </a:solidFill>
                <a:latin typeface="Open Sans"/>
                <a:ea typeface="Open Sans"/>
                <a:cs typeface="Open Sans"/>
                <a:sym typeface="Open Sans"/>
              </a:rPr>
              <a:t>calculated via backpropagation and </a:t>
            </a:r>
            <a:r>
              <a:rPr lang="en" sz="1800">
                <a:latin typeface="Open Sans"/>
                <a:ea typeface="Open Sans"/>
                <a:cs typeface="Open Sans"/>
                <a:sym typeface="Open Sans"/>
              </a:rPr>
              <a:t>works to minimise this loss:</a:t>
            </a:r>
            <a:endParaRPr sz="1800">
              <a:latin typeface="Open Sans"/>
              <a:ea typeface="Open Sans"/>
              <a:cs typeface="Open Sans"/>
              <a:sym typeface="Open Sans"/>
            </a:endParaRPr>
          </a:p>
          <a:p>
            <a:pPr indent="-342900" lvl="1" marL="914400" rtl="0" algn="l">
              <a:lnSpc>
                <a:spcPct val="115000"/>
              </a:lnSpc>
              <a:spcBef>
                <a:spcPts val="0"/>
              </a:spcBef>
              <a:spcAft>
                <a:spcPts val="0"/>
              </a:spcAft>
              <a:buSzPts val="1800"/>
              <a:buFont typeface="Open Sans"/>
              <a:buChar char="○"/>
            </a:pPr>
            <a:r>
              <a:rPr lang="en" sz="1800">
                <a:latin typeface="Open Sans"/>
                <a:ea typeface="Open Sans"/>
                <a:cs typeface="Open Sans"/>
                <a:sym typeface="Open Sans"/>
              </a:rPr>
              <a:t>By calculating gradient of loss function according to weights</a:t>
            </a:r>
            <a:endParaRPr sz="1800">
              <a:latin typeface="Open Sans"/>
              <a:ea typeface="Open Sans"/>
              <a:cs typeface="Open Sans"/>
              <a:sym typeface="Open Sans"/>
            </a:endParaRPr>
          </a:p>
          <a:p>
            <a:pPr indent="-342900" lvl="1" marL="914400" rtl="0" algn="l">
              <a:lnSpc>
                <a:spcPct val="115000"/>
              </a:lnSpc>
              <a:spcBef>
                <a:spcPts val="0"/>
              </a:spcBef>
              <a:spcAft>
                <a:spcPts val="0"/>
              </a:spcAft>
              <a:buSzPts val="1800"/>
              <a:buFont typeface="Open Sans"/>
              <a:buChar char="○"/>
            </a:pPr>
            <a:r>
              <a:rPr lang="en" sz="1800">
                <a:latin typeface="Open Sans"/>
                <a:ea typeface="Open Sans"/>
                <a:cs typeface="Open Sans"/>
                <a:sym typeface="Open Sans"/>
              </a:rPr>
              <a:t>Updating weights accordingly</a:t>
            </a:r>
            <a:endParaRPr sz="1800">
              <a:latin typeface="Open Sans"/>
              <a:ea typeface="Open Sans"/>
              <a:cs typeface="Open Sans"/>
              <a:sym typeface="Open Sans"/>
            </a:endParaRPr>
          </a:p>
        </p:txBody>
      </p:sp>
      <p:grpSp>
        <p:nvGrpSpPr>
          <p:cNvPr id="558" name="Google Shape;558;p60"/>
          <p:cNvGrpSpPr/>
          <p:nvPr/>
        </p:nvGrpSpPr>
        <p:grpSpPr>
          <a:xfrm>
            <a:off x="0" y="5976100"/>
            <a:ext cx="9144000" cy="919800"/>
            <a:chOff x="0" y="5976100"/>
            <a:chExt cx="9144000" cy="919800"/>
          </a:xfrm>
        </p:grpSpPr>
        <p:sp>
          <p:nvSpPr>
            <p:cNvPr id="559" name="Google Shape;559;p6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60" name="Google Shape;560;p60"/>
            <p:cNvPicPr preferRelativeResize="0"/>
            <p:nvPr/>
          </p:nvPicPr>
          <p:blipFill>
            <a:blip r:embed="rId3">
              <a:alphaModFix/>
            </a:blip>
            <a:stretch>
              <a:fillRect/>
            </a:stretch>
          </p:blipFill>
          <p:spPr>
            <a:xfrm>
              <a:off x="3504750" y="6128050"/>
              <a:ext cx="2053000" cy="615900"/>
            </a:xfrm>
            <a:prstGeom prst="rect">
              <a:avLst/>
            </a:prstGeom>
            <a:noFill/>
            <a:ln>
              <a:noFill/>
            </a:ln>
          </p:spPr>
        </p:pic>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 name="Shape 564"/>
        <p:cNvGrpSpPr/>
        <p:nvPr/>
      </p:nvGrpSpPr>
      <p:grpSpPr>
        <a:xfrm>
          <a:off x="0" y="0"/>
          <a:ext cx="0" cy="0"/>
          <a:chOff x="0" y="0"/>
          <a:chExt cx="0" cy="0"/>
        </a:xfrm>
      </p:grpSpPr>
      <p:sp>
        <p:nvSpPr>
          <p:cNvPr id="565" name="Google Shape;565;p6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66" name="Google Shape;566;p6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567" name="Google Shape;567;p61"/>
          <p:cNvGrpSpPr/>
          <p:nvPr/>
        </p:nvGrpSpPr>
        <p:grpSpPr>
          <a:xfrm>
            <a:off x="0" y="5976100"/>
            <a:ext cx="9144000" cy="919800"/>
            <a:chOff x="0" y="5976100"/>
            <a:chExt cx="9144000" cy="919800"/>
          </a:xfrm>
        </p:grpSpPr>
        <p:sp>
          <p:nvSpPr>
            <p:cNvPr id="568" name="Google Shape;568;p6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69" name="Google Shape;569;p61"/>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570" name="Google Shape;570;p61"/>
          <p:cNvSpPr txBox="1"/>
          <p:nvPr/>
        </p:nvSpPr>
        <p:spPr>
          <a:xfrm>
            <a:off x="946800" y="3121050"/>
            <a:ext cx="7250400" cy="615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2000" u="sng">
                <a:solidFill>
                  <a:schemeClr val="hlink"/>
                </a:solidFill>
                <a:latin typeface="Open Sans"/>
                <a:ea typeface="Open Sans"/>
                <a:cs typeface="Open Sans"/>
                <a:sym typeface="Open Sans"/>
                <a:hlinkClick r:id="rId4"/>
              </a:rPr>
              <a:t>https://docs.google.com/presentation/d/1MdDc4LV6koLabzwoyiwDoFCJJb4_eRVqV_TPfaMQBWQ/edit?usp=sharing</a:t>
            </a:r>
            <a:r>
              <a:rPr lang="en" sz="2000">
                <a:latin typeface="Open Sans"/>
                <a:ea typeface="Open Sans"/>
                <a:cs typeface="Open Sans"/>
                <a:sym typeface="Open Sans"/>
              </a:rPr>
              <a:t> </a:t>
            </a:r>
            <a:endParaRPr sz="2000">
              <a:latin typeface="Open Sans"/>
              <a:ea typeface="Open Sans"/>
              <a:cs typeface="Open Sans"/>
              <a:sym typeface="Open Sans"/>
            </a:endParaRPr>
          </a:p>
        </p:txBody>
      </p:sp>
      <p:sp>
        <p:nvSpPr>
          <p:cNvPr id="571" name="Google Shape;571;p61"/>
          <p:cNvSpPr txBox="1"/>
          <p:nvPr/>
        </p:nvSpPr>
        <p:spPr>
          <a:xfrm>
            <a:off x="1538750" y="4098875"/>
            <a:ext cx="6486600" cy="156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700">
              <a:solidFill>
                <a:srgbClr val="999999"/>
              </a:solidFill>
            </a:endParaRPr>
          </a:p>
        </p:txBody>
      </p:sp>
      <p:sp>
        <p:nvSpPr>
          <p:cNvPr id="572" name="Google Shape;572;p61"/>
          <p:cNvSpPr txBox="1"/>
          <p:nvPr/>
        </p:nvSpPr>
        <p:spPr>
          <a:xfrm>
            <a:off x="0" y="170000"/>
            <a:ext cx="91080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Download link to slides</a:t>
            </a:r>
            <a:endParaRPr sz="4800">
              <a:solidFill>
                <a:srgbClr val="434343"/>
              </a:solidFill>
              <a:latin typeface="Economica"/>
              <a:ea typeface="Economica"/>
              <a:cs typeface="Economica"/>
              <a:sym typeface="Economic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7"/>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96" name="Google Shape;96;p17"/>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97" name="Google Shape;97;p17"/>
          <p:cNvSpPr txBox="1"/>
          <p:nvPr/>
        </p:nvSpPr>
        <p:spPr>
          <a:xfrm>
            <a:off x="84450" y="170000"/>
            <a:ext cx="89751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ANN</a:t>
            </a:r>
            <a:endParaRPr sz="4800">
              <a:solidFill>
                <a:srgbClr val="434343"/>
              </a:solidFill>
              <a:latin typeface="Economica"/>
              <a:ea typeface="Economica"/>
              <a:cs typeface="Economica"/>
              <a:sym typeface="Economica"/>
            </a:endParaRPr>
          </a:p>
        </p:txBody>
      </p:sp>
      <p:pic>
        <p:nvPicPr>
          <p:cNvPr descr="A.N.N. (aka Artificial Neural Network) is a computer who dreams of being a real girl, but her traditional schooling isn’t teaching her to understand much about anything! Can computer vision and machine learning help the intrepid A.N.N. to learn to understand meaning in images and objects?" id="98" name="Google Shape;98;p17" title="A.N.N. Trial And Error">
            <a:hlinkClick r:id="rId3"/>
          </p:cNvPr>
          <p:cNvPicPr preferRelativeResize="0"/>
          <p:nvPr/>
        </p:nvPicPr>
        <p:blipFill>
          <a:blip r:embed="rId4">
            <a:alphaModFix/>
          </a:blip>
          <a:stretch>
            <a:fillRect/>
          </a:stretch>
        </p:blipFill>
        <p:spPr>
          <a:xfrm>
            <a:off x="649225" y="925325"/>
            <a:ext cx="7845550" cy="5884175"/>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62"/>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78" name="Google Shape;578;p62"/>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grpSp>
        <p:nvGrpSpPr>
          <p:cNvPr id="579" name="Google Shape;579;p62"/>
          <p:cNvGrpSpPr/>
          <p:nvPr/>
        </p:nvGrpSpPr>
        <p:grpSpPr>
          <a:xfrm>
            <a:off x="0" y="5976100"/>
            <a:ext cx="9144000" cy="919800"/>
            <a:chOff x="0" y="5976100"/>
            <a:chExt cx="9144000" cy="919800"/>
          </a:xfrm>
        </p:grpSpPr>
        <p:sp>
          <p:nvSpPr>
            <p:cNvPr id="580" name="Google Shape;580;p62"/>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81" name="Google Shape;581;p62"/>
            <p:cNvPicPr preferRelativeResize="0"/>
            <p:nvPr/>
          </p:nvPicPr>
          <p:blipFill>
            <a:blip r:embed="rId3">
              <a:alphaModFix/>
            </a:blip>
            <a:stretch>
              <a:fillRect/>
            </a:stretch>
          </p:blipFill>
          <p:spPr>
            <a:xfrm>
              <a:off x="3504750" y="6128050"/>
              <a:ext cx="2053000" cy="615900"/>
            </a:xfrm>
            <a:prstGeom prst="rect">
              <a:avLst/>
            </a:prstGeom>
            <a:noFill/>
            <a:ln>
              <a:noFill/>
            </a:ln>
          </p:spPr>
        </p:pic>
      </p:grpSp>
      <p:sp>
        <p:nvSpPr>
          <p:cNvPr id="582" name="Google Shape;582;p62"/>
          <p:cNvSpPr txBox="1"/>
          <p:nvPr/>
        </p:nvSpPr>
        <p:spPr>
          <a:xfrm>
            <a:off x="946800" y="3121050"/>
            <a:ext cx="7250400" cy="615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3300">
                <a:latin typeface="Open Sans"/>
                <a:ea typeface="Open Sans"/>
                <a:cs typeface="Open Sans"/>
                <a:sym typeface="Open Sans"/>
              </a:rPr>
              <a:t>That’s it for this unit. Thank you!</a:t>
            </a:r>
            <a:endParaRPr sz="3300">
              <a:latin typeface="Open Sans"/>
              <a:ea typeface="Open Sans"/>
              <a:cs typeface="Open Sans"/>
              <a:sym typeface="Open Sans"/>
            </a:endParaRPr>
          </a:p>
        </p:txBody>
      </p:sp>
      <p:sp>
        <p:nvSpPr>
          <p:cNvPr id="583" name="Google Shape;583;p62"/>
          <p:cNvSpPr txBox="1"/>
          <p:nvPr/>
        </p:nvSpPr>
        <p:spPr>
          <a:xfrm>
            <a:off x="1538750" y="4098875"/>
            <a:ext cx="6486600" cy="156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rgbClr val="999999"/>
                </a:solidFill>
                <a:latin typeface="Open Sans"/>
                <a:ea typeface="Open Sans"/>
                <a:cs typeface="Open Sans"/>
                <a:sym typeface="Open Sans"/>
              </a:rPr>
              <a:t>Feel free to post any queries on </a:t>
            </a:r>
            <a:r>
              <a:rPr lang="en" sz="2600" u="sng">
                <a:solidFill>
                  <a:schemeClr val="hlink"/>
                </a:solidFill>
                <a:latin typeface="Open Sans"/>
                <a:ea typeface="Open Sans"/>
                <a:cs typeface="Open Sans"/>
                <a:sym typeface="Open Sans"/>
                <a:hlinkClick r:id="rId4"/>
              </a:rPr>
              <a:t>Discuss</a:t>
            </a:r>
            <a:r>
              <a:rPr lang="en" sz="2600">
                <a:solidFill>
                  <a:srgbClr val="999999"/>
                </a:solidFill>
                <a:latin typeface="Open Sans"/>
                <a:ea typeface="Open Sans"/>
                <a:cs typeface="Open Sans"/>
                <a:sym typeface="Open Sans"/>
              </a:rPr>
              <a:t> or in the #help channel on Slack</a:t>
            </a:r>
            <a:endParaRPr sz="700">
              <a:solidFill>
                <a:srgbClr val="999999"/>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8"/>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04" name="Google Shape;104;p18"/>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05" name="Google Shape;105;p18"/>
          <p:cNvSpPr txBox="1"/>
          <p:nvPr/>
        </p:nvSpPr>
        <p:spPr>
          <a:xfrm>
            <a:off x="84450" y="170000"/>
            <a:ext cx="89751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Classification</a:t>
            </a:r>
            <a:endParaRPr sz="4800">
              <a:solidFill>
                <a:srgbClr val="434343"/>
              </a:solidFill>
              <a:latin typeface="Economica"/>
              <a:ea typeface="Economica"/>
              <a:cs typeface="Economica"/>
              <a:sym typeface="Economica"/>
            </a:endParaRPr>
          </a:p>
        </p:txBody>
      </p:sp>
      <p:sp>
        <p:nvSpPr>
          <p:cNvPr id="106" name="Google Shape;106;p18"/>
          <p:cNvSpPr txBox="1"/>
          <p:nvPr/>
        </p:nvSpPr>
        <p:spPr>
          <a:xfrm>
            <a:off x="229200" y="1120217"/>
            <a:ext cx="8685600" cy="18171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Clr>
                <a:schemeClr val="dk1"/>
              </a:buClr>
              <a:buSzPts val="2000"/>
              <a:buFont typeface="Open Sans"/>
              <a:buChar char="●"/>
            </a:pPr>
            <a:r>
              <a:rPr b="1" lang="en" sz="2000">
                <a:solidFill>
                  <a:schemeClr val="dk1"/>
                </a:solidFill>
                <a:highlight>
                  <a:srgbClr val="FFFFFF"/>
                </a:highlight>
                <a:latin typeface="Open Sans"/>
                <a:ea typeface="Open Sans"/>
                <a:cs typeface="Open Sans"/>
                <a:sym typeface="Open Sans"/>
              </a:rPr>
              <a:t>Classification </a:t>
            </a:r>
            <a:r>
              <a:rPr lang="en" sz="2000">
                <a:solidFill>
                  <a:schemeClr val="dk1"/>
                </a:solidFill>
                <a:highlight>
                  <a:srgbClr val="FFFFFF"/>
                </a:highlight>
                <a:latin typeface="Open Sans"/>
                <a:ea typeface="Open Sans"/>
                <a:cs typeface="Open Sans"/>
                <a:sym typeface="Open Sans"/>
              </a:rPr>
              <a:t>is a process of dividing the given data points into two or more classes.</a:t>
            </a:r>
            <a:br>
              <a:rPr lang="en" sz="2000">
                <a:solidFill>
                  <a:schemeClr val="dk1"/>
                </a:solidFill>
                <a:highlight>
                  <a:srgbClr val="FFFFFF"/>
                </a:highlight>
                <a:latin typeface="Open Sans"/>
                <a:ea typeface="Open Sans"/>
                <a:cs typeface="Open Sans"/>
                <a:sym typeface="Open Sans"/>
              </a:rPr>
            </a:br>
            <a:endParaRPr sz="800">
              <a:solidFill>
                <a:schemeClr val="dk1"/>
              </a:solidFill>
              <a:highlight>
                <a:srgbClr val="FFFFFF"/>
              </a:highlight>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b="1" lang="en" sz="2000">
                <a:solidFill>
                  <a:schemeClr val="dk1"/>
                </a:solidFill>
                <a:highlight>
                  <a:srgbClr val="FFFFFF"/>
                </a:highlight>
                <a:latin typeface="Open Sans"/>
                <a:ea typeface="Open Sans"/>
                <a:cs typeface="Open Sans"/>
                <a:sym typeface="Open Sans"/>
              </a:rPr>
              <a:t>For example,</a:t>
            </a:r>
            <a:r>
              <a:rPr lang="en" sz="2000">
                <a:solidFill>
                  <a:schemeClr val="dk1"/>
                </a:solidFill>
                <a:highlight>
                  <a:srgbClr val="FFFFFF"/>
                </a:highlight>
                <a:latin typeface="Open Sans"/>
                <a:ea typeface="Open Sans"/>
                <a:cs typeface="Open Sans"/>
                <a:sym typeface="Open Sans"/>
              </a:rPr>
              <a:t> in the given image we are classifying the data into two classes </a:t>
            </a:r>
            <a:r>
              <a:rPr b="1" lang="en" sz="2000">
                <a:solidFill>
                  <a:schemeClr val="dk1"/>
                </a:solidFill>
                <a:highlight>
                  <a:srgbClr val="FFFFFF"/>
                </a:highlight>
                <a:latin typeface="Open Sans"/>
                <a:ea typeface="Open Sans"/>
                <a:cs typeface="Open Sans"/>
                <a:sym typeface="Open Sans"/>
              </a:rPr>
              <a:t>class A</a:t>
            </a:r>
            <a:r>
              <a:rPr lang="en" sz="2000">
                <a:solidFill>
                  <a:schemeClr val="dk1"/>
                </a:solidFill>
                <a:highlight>
                  <a:srgbClr val="FFFFFF"/>
                </a:highlight>
                <a:latin typeface="Open Sans"/>
                <a:ea typeface="Open Sans"/>
                <a:cs typeface="Open Sans"/>
                <a:sym typeface="Open Sans"/>
              </a:rPr>
              <a:t> and </a:t>
            </a:r>
            <a:r>
              <a:rPr b="1" lang="en" sz="2000">
                <a:solidFill>
                  <a:schemeClr val="dk1"/>
                </a:solidFill>
                <a:highlight>
                  <a:srgbClr val="FFFFFF"/>
                </a:highlight>
                <a:latin typeface="Open Sans"/>
                <a:ea typeface="Open Sans"/>
                <a:cs typeface="Open Sans"/>
                <a:sym typeface="Open Sans"/>
              </a:rPr>
              <a:t>class B</a:t>
            </a:r>
            <a:r>
              <a:rPr lang="en" sz="2000">
                <a:solidFill>
                  <a:schemeClr val="dk1"/>
                </a:solidFill>
                <a:highlight>
                  <a:srgbClr val="FFFFFF"/>
                </a:highlight>
                <a:latin typeface="Open Sans"/>
                <a:ea typeface="Open Sans"/>
                <a:cs typeface="Open Sans"/>
                <a:sym typeface="Open Sans"/>
              </a:rPr>
              <a:t>.</a:t>
            </a:r>
            <a:br>
              <a:rPr lang="en" sz="2000">
                <a:solidFill>
                  <a:schemeClr val="dk1"/>
                </a:solidFill>
                <a:highlight>
                  <a:srgbClr val="FFFFFF"/>
                </a:highlight>
                <a:latin typeface="Open Sans"/>
                <a:ea typeface="Open Sans"/>
                <a:cs typeface="Open Sans"/>
                <a:sym typeface="Open Sans"/>
              </a:rPr>
            </a:br>
            <a:endParaRPr sz="800">
              <a:solidFill>
                <a:schemeClr val="dk1"/>
              </a:solidFill>
              <a:highlight>
                <a:srgbClr val="FFFFFF"/>
              </a:highlight>
              <a:latin typeface="Open Sans"/>
              <a:ea typeface="Open Sans"/>
              <a:cs typeface="Open Sans"/>
              <a:sym typeface="Open Sans"/>
            </a:endParaRPr>
          </a:p>
          <a:p>
            <a:pPr indent="-355600" lvl="0" marL="457200" rtl="0" algn="l">
              <a:lnSpc>
                <a:spcPct val="115000"/>
              </a:lnSpc>
              <a:spcBef>
                <a:spcPts val="0"/>
              </a:spcBef>
              <a:spcAft>
                <a:spcPts val="0"/>
              </a:spcAft>
              <a:buClr>
                <a:schemeClr val="dk1"/>
              </a:buClr>
              <a:buSzPts val="2000"/>
              <a:buFont typeface="Open Sans"/>
              <a:buChar char="●"/>
            </a:pPr>
            <a:r>
              <a:rPr lang="en" sz="2000">
                <a:solidFill>
                  <a:schemeClr val="dk1"/>
                </a:solidFill>
                <a:highlight>
                  <a:srgbClr val="FFFFFF"/>
                </a:highlight>
                <a:latin typeface="Open Sans"/>
                <a:ea typeface="Open Sans"/>
                <a:cs typeface="Open Sans"/>
                <a:sym typeface="Open Sans"/>
              </a:rPr>
              <a:t>The data in the image are classified with a straight line (i.e. linear boundary)</a:t>
            </a:r>
            <a:endParaRPr sz="20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2000">
              <a:solidFill>
                <a:schemeClr val="dk1"/>
              </a:solidFill>
              <a:highlight>
                <a:srgbClr val="FFFFFF"/>
              </a:highlight>
              <a:latin typeface="Open Sans"/>
              <a:ea typeface="Open Sans"/>
              <a:cs typeface="Open Sans"/>
              <a:sym typeface="Open Sans"/>
            </a:endParaRPr>
          </a:p>
        </p:txBody>
      </p:sp>
      <p:grpSp>
        <p:nvGrpSpPr>
          <p:cNvPr id="107" name="Google Shape;107;p18"/>
          <p:cNvGrpSpPr/>
          <p:nvPr/>
        </p:nvGrpSpPr>
        <p:grpSpPr>
          <a:xfrm>
            <a:off x="0" y="5976100"/>
            <a:ext cx="9144000" cy="919800"/>
            <a:chOff x="0" y="5976100"/>
            <a:chExt cx="9144000" cy="919800"/>
          </a:xfrm>
        </p:grpSpPr>
        <p:sp>
          <p:nvSpPr>
            <p:cNvPr id="108" name="Google Shape;108;p18"/>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9" name="Google Shape;109;p18"/>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110" name="Google Shape;110;p18"/>
          <p:cNvPicPr preferRelativeResize="0"/>
          <p:nvPr/>
        </p:nvPicPr>
        <p:blipFill>
          <a:blip r:embed="rId4">
            <a:alphaModFix/>
          </a:blip>
          <a:stretch>
            <a:fillRect/>
          </a:stretch>
        </p:blipFill>
        <p:spPr>
          <a:xfrm>
            <a:off x="2770925" y="3202925"/>
            <a:ext cx="3188023" cy="2823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114" name="Shape 114"/>
        <p:cNvGrpSpPr/>
        <p:nvPr/>
      </p:nvGrpSpPr>
      <p:grpSpPr>
        <a:xfrm>
          <a:off x="0" y="0"/>
          <a:ext cx="0" cy="0"/>
          <a:chOff x="0" y="0"/>
          <a:chExt cx="0" cy="0"/>
        </a:xfrm>
      </p:grpSpPr>
      <p:sp>
        <p:nvSpPr>
          <p:cNvPr id="115" name="Google Shape;115;p19"/>
          <p:cNvSpPr txBox="1"/>
          <p:nvPr/>
        </p:nvSpPr>
        <p:spPr>
          <a:xfrm>
            <a:off x="651150" y="3061850"/>
            <a:ext cx="7675500" cy="59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FFFFFF"/>
                </a:solidFill>
                <a:latin typeface="Open Sans"/>
                <a:ea typeface="Open Sans"/>
                <a:cs typeface="Open Sans"/>
                <a:sym typeface="Open Sans"/>
              </a:rPr>
              <a:t>Non - Linear Boundary</a:t>
            </a:r>
            <a:endParaRPr sz="3000">
              <a:solidFill>
                <a:srgbClr val="FFFFFF"/>
              </a:solidFill>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0"/>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21" name="Google Shape;121;p20"/>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22" name="Google Shape;122;p20"/>
          <p:cNvSpPr txBox="1"/>
          <p:nvPr/>
        </p:nvSpPr>
        <p:spPr>
          <a:xfrm>
            <a:off x="84450" y="170000"/>
            <a:ext cx="89751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Non-linear Boundary </a:t>
            </a:r>
            <a:endParaRPr sz="4800">
              <a:solidFill>
                <a:srgbClr val="434343"/>
              </a:solidFill>
              <a:latin typeface="Economica"/>
              <a:ea typeface="Economica"/>
              <a:cs typeface="Economica"/>
              <a:sym typeface="Economica"/>
            </a:endParaRPr>
          </a:p>
        </p:txBody>
      </p:sp>
      <p:sp>
        <p:nvSpPr>
          <p:cNvPr id="123" name="Google Shape;123;p20"/>
          <p:cNvSpPr txBox="1"/>
          <p:nvPr/>
        </p:nvSpPr>
        <p:spPr>
          <a:xfrm>
            <a:off x="229200" y="1120213"/>
            <a:ext cx="8685600" cy="495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1800">
                <a:solidFill>
                  <a:schemeClr val="dk1"/>
                </a:solidFill>
                <a:highlight>
                  <a:srgbClr val="FFFFFF"/>
                </a:highlight>
                <a:latin typeface="Open Sans"/>
                <a:ea typeface="Open Sans"/>
                <a:cs typeface="Open Sans"/>
                <a:sym typeface="Open Sans"/>
              </a:rPr>
              <a:t>Both the models above are unable to classify our data into 2 classes because in both the cases the red points (significant in number) is present on the both sides of the line.</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rPr lang="en" sz="1800">
                <a:solidFill>
                  <a:schemeClr val="dk1"/>
                </a:solidFill>
                <a:highlight>
                  <a:srgbClr val="FFFFFF"/>
                </a:highlight>
                <a:latin typeface="Open Sans"/>
                <a:ea typeface="Open Sans"/>
                <a:cs typeface="Open Sans"/>
                <a:sym typeface="Open Sans"/>
              </a:rPr>
              <a:t>We thus need something better than a straight line to divide our data into 2 separate classes.</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500">
              <a:solidFill>
                <a:schemeClr val="dk1"/>
              </a:solidFill>
              <a:highlight>
                <a:srgbClr val="FFFFFF"/>
              </a:highlight>
              <a:latin typeface="Verdana"/>
              <a:ea typeface="Verdana"/>
              <a:cs typeface="Verdana"/>
              <a:sym typeface="Verdana"/>
            </a:endParaRPr>
          </a:p>
        </p:txBody>
      </p:sp>
      <p:grpSp>
        <p:nvGrpSpPr>
          <p:cNvPr id="124" name="Google Shape;124;p20"/>
          <p:cNvGrpSpPr/>
          <p:nvPr/>
        </p:nvGrpSpPr>
        <p:grpSpPr>
          <a:xfrm>
            <a:off x="0" y="5976100"/>
            <a:ext cx="9144000" cy="919800"/>
            <a:chOff x="0" y="5976100"/>
            <a:chExt cx="9144000" cy="919800"/>
          </a:xfrm>
        </p:grpSpPr>
        <p:sp>
          <p:nvSpPr>
            <p:cNvPr id="125" name="Google Shape;125;p20"/>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6" name="Google Shape;126;p20"/>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127" name="Google Shape;127;p20"/>
          <p:cNvPicPr preferRelativeResize="0"/>
          <p:nvPr/>
        </p:nvPicPr>
        <p:blipFill>
          <a:blip r:embed="rId4">
            <a:alphaModFix/>
          </a:blip>
          <a:stretch>
            <a:fillRect/>
          </a:stretch>
        </p:blipFill>
        <p:spPr>
          <a:xfrm>
            <a:off x="2058975" y="1236075"/>
            <a:ext cx="5210674" cy="21485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1"/>
          <p:cNvSpPr/>
          <p:nvPr/>
        </p:nvSpPr>
        <p:spPr>
          <a:xfrm>
            <a:off x="3798600" y="6242000"/>
            <a:ext cx="1622100" cy="6159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33" name="Google Shape;133;p21"/>
          <p:cNvCxnSpPr/>
          <p:nvPr/>
        </p:nvCxnSpPr>
        <p:spPr>
          <a:xfrm flipH="1" rot="10800000">
            <a:off x="84450" y="925325"/>
            <a:ext cx="8975100" cy="25800"/>
          </a:xfrm>
          <a:prstGeom prst="straightConnector1">
            <a:avLst/>
          </a:prstGeom>
          <a:noFill/>
          <a:ln cap="flat" cmpd="sng" w="19050">
            <a:solidFill>
              <a:srgbClr val="595959"/>
            </a:solidFill>
            <a:prstDash val="solid"/>
            <a:round/>
            <a:headEnd len="med" w="med" type="none"/>
            <a:tailEnd len="med" w="med" type="none"/>
          </a:ln>
        </p:spPr>
      </p:cxnSp>
      <p:sp>
        <p:nvSpPr>
          <p:cNvPr id="134" name="Google Shape;134;p21"/>
          <p:cNvSpPr txBox="1"/>
          <p:nvPr/>
        </p:nvSpPr>
        <p:spPr>
          <a:xfrm>
            <a:off x="84450" y="170000"/>
            <a:ext cx="8975100" cy="805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4800">
                <a:solidFill>
                  <a:srgbClr val="434343"/>
                </a:solidFill>
                <a:latin typeface="Economica"/>
                <a:ea typeface="Economica"/>
                <a:cs typeface="Economica"/>
                <a:sym typeface="Economica"/>
              </a:rPr>
              <a:t>Non-linear Boundary </a:t>
            </a:r>
            <a:endParaRPr sz="4800">
              <a:solidFill>
                <a:srgbClr val="434343"/>
              </a:solidFill>
              <a:latin typeface="Economica"/>
              <a:ea typeface="Economica"/>
              <a:cs typeface="Economica"/>
              <a:sym typeface="Economica"/>
            </a:endParaRPr>
          </a:p>
        </p:txBody>
      </p:sp>
      <p:sp>
        <p:nvSpPr>
          <p:cNvPr id="135" name="Google Shape;135;p21"/>
          <p:cNvSpPr txBox="1"/>
          <p:nvPr/>
        </p:nvSpPr>
        <p:spPr>
          <a:xfrm>
            <a:off x="229200" y="1120213"/>
            <a:ext cx="8685600" cy="495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dk1"/>
                </a:solidFill>
                <a:highlight>
                  <a:srgbClr val="FFFFFF"/>
                </a:highlight>
                <a:latin typeface="Open Sans"/>
                <a:ea typeface="Open Sans"/>
                <a:cs typeface="Open Sans"/>
                <a:sym typeface="Open Sans"/>
              </a:rPr>
              <a:t>Realistic data is much more complex and not always classified by a straight line. For this purpose, we need a non-linear boundary to separate our data. Perceptron model works on the most basic form of a neural network, but for realistic data classification, we use </a:t>
            </a:r>
            <a:r>
              <a:rPr b="1" lang="en" sz="1800">
                <a:solidFill>
                  <a:schemeClr val="dk1"/>
                </a:solidFill>
                <a:highlight>
                  <a:srgbClr val="FFFFFF"/>
                </a:highlight>
                <a:latin typeface="Open Sans"/>
                <a:ea typeface="Open Sans"/>
                <a:cs typeface="Open Sans"/>
                <a:sym typeface="Open Sans"/>
              </a:rPr>
              <a:t>Deep Neural Network</a:t>
            </a:r>
            <a:r>
              <a:rPr lang="en" sz="1800">
                <a:solidFill>
                  <a:schemeClr val="dk1"/>
                </a:solidFill>
                <a:highlight>
                  <a:srgbClr val="FFFFFF"/>
                </a:highlight>
                <a:latin typeface="Open Sans"/>
                <a:ea typeface="Open Sans"/>
                <a:cs typeface="Open Sans"/>
                <a:sym typeface="Open Sans"/>
              </a:rPr>
              <a:t> or </a:t>
            </a:r>
            <a:r>
              <a:rPr b="1" lang="en" sz="1800">
                <a:solidFill>
                  <a:schemeClr val="dk1"/>
                </a:solidFill>
                <a:highlight>
                  <a:srgbClr val="FFFFFF"/>
                </a:highlight>
                <a:latin typeface="Open Sans"/>
                <a:ea typeface="Open Sans"/>
                <a:cs typeface="Open Sans"/>
                <a:sym typeface="Open Sans"/>
              </a:rPr>
              <a:t>Multi Layer Perceptrons</a:t>
            </a:r>
            <a:r>
              <a:rPr lang="en" sz="1800">
                <a:solidFill>
                  <a:schemeClr val="dk1"/>
                </a:solidFill>
                <a:highlight>
                  <a:srgbClr val="FFFFFF"/>
                </a:highlight>
                <a:latin typeface="Open Sans"/>
                <a:ea typeface="Open Sans"/>
                <a:cs typeface="Open Sans"/>
                <a:sym typeface="Open Sans"/>
              </a:rPr>
              <a:t>.</a:t>
            </a:r>
            <a:endParaRPr sz="1800">
              <a:solidFill>
                <a:schemeClr val="dk1"/>
              </a:solidFill>
              <a:highlight>
                <a:srgbClr val="FFFFFF"/>
              </a:highlight>
              <a:latin typeface="Open Sans"/>
              <a:ea typeface="Open Sans"/>
              <a:cs typeface="Open Sans"/>
              <a:sym typeface="Open Sans"/>
            </a:endParaRPr>
          </a:p>
          <a:p>
            <a:pPr indent="0" lvl="0" marL="0" rtl="0" algn="l">
              <a:lnSpc>
                <a:spcPct val="115000"/>
              </a:lnSpc>
              <a:spcBef>
                <a:spcPts val="0"/>
              </a:spcBef>
              <a:spcAft>
                <a:spcPts val="0"/>
              </a:spcAft>
              <a:buNone/>
            </a:pPr>
            <a:r>
              <a:t/>
            </a:r>
            <a:endParaRPr sz="1800">
              <a:solidFill>
                <a:schemeClr val="dk1"/>
              </a:solidFill>
              <a:highlight>
                <a:srgbClr val="FFFFFF"/>
              </a:highlight>
              <a:latin typeface="Open Sans"/>
              <a:ea typeface="Open Sans"/>
              <a:cs typeface="Open Sans"/>
              <a:sym typeface="Open Sans"/>
            </a:endParaRPr>
          </a:p>
        </p:txBody>
      </p:sp>
      <p:grpSp>
        <p:nvGrpSpPr>
          <p:cNvPr id="136" name="Google Shape;136;p21"/>
          <p:cNvGrpSpPr/>
          <p:nvPr/>
        </p:nvGrpSpPr>
        <p:grpSpPr>
          <a:xfrm>
            <a:off x="0" y="5976100"/>
            <a:ext cx="9144000" cy="919800"/>
            <a:chOff x="0" y="5976100"/>
            <a:chExt cx="9144000" cy="919800"/>
          </a:xfrm>
        </p:grpSpPr>
        <p:sp>
          <p:nvSpPr>
            <p:cNvPr id="137" name="Google Shape;137;p21"/>
            <p:cNvSpPr/>
            <p:nvPr/>
          </p:nvSpPr>
          <p:spPr>
            <a:xfrm>
              <a:off x="0" y="5976100"/>
              <a:ext cx="9144000" cy="919800"/>
            </a:xfrm>
            <a:prstGeom prst="rect">
              <a:avLst/>
            </a:prstGeom>
            <a:solidFill>
              <a:srgbClr val="EEEEE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8" name="Google Shape;138;p21"/>
            <p:cNvPicPr preferRelativeResize="0"/>
            <p:nvPr/>
          </p:nvPicPr>
          <p:blipFill>
            <a:blip r:embed="rId3">
              <a:alphaModFix/>
            </a:blip>
            <a:stretch>
              <a:fillRect/>
            </a:stretch>
          </p:blipFill>
          <p:spPr>
            <a:xfrm>
              <a:off x="3504750" y="6128050"/>
              <a:ext cx="2053000" cy="615900"/>
            </a:xfrm>
            <a:prstGeom prst="rect">
              <a:avLst/>
            </a:prstGeom>
            <a:noFill/>
            <a:ln>
              <a:noFill/>
            </a:ln>
          </p:spPr>
        </p:pic>
      </p:grpSp>
      <p:pic>
        <p:nvPicPr>
          <p:cNvPr id="139" name="Google Shape;139;p21"/>
          <p:cNvPicPr preferRelativeResize="0"/>
          <p:nvPr/>
        </p:nvPicPr>
        <p:blipFill>
          <a:blip r:embed="rId4">
            <a:alphaModFix/>
          </a:blip>
          <a:stretch>
            <a:fillRect/>
          </a:stretch>
        </p:blipFill>
        <p:spPr>
          <a:xfrm>
            <a:off x="2782263" y="3010788"/>
            <a:ext cx="2638425" cy="25241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